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5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6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38.jpg" ContentType="image/png"/>
  <Override PartName="/ppt/notesSlides/notesSlide4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sldIdLst>
    <p:sldId id="332" r:id="rId3"/>
    <p:sldId id="333" r:id="rId4"/>
    <p:sldId id="334" r:id="rId5"/>
    <p:sldId id="268" r:id="rId6"/>
    <p:sldId id="340" r:id="rId7"/>
    <p:sldId id="341" r:id="rId8"/>
    <p:sldId id="339" r:id="rId9"/>
    <p:sldId id="342" r:id="rId10"/>
    <p:sldId id="277" r:id="rId11"/>
    <p:sldId id="343" r:id="rId12"/>
    <p:sldId id="344" r:id="rId13"/>
    <p:sldId id="345" r:id="rId14"/>
    <p:sldId id="358" r:id="rId15"/>
    <p:sldId id="357" r:id="rId16"/>
    <p:sldId id="359" r:id="rId17"/>
    <p:sldId id="360" r:id="rId18"/>
    <p:sldId id="361" r:id="rId19"/>
    <p:sldId id="365" r:id="rId20"/>
    <p:sldId id="363" r:id="rId21"/>
    <p:sldId id="364" r:id="rId22"/>
    <p:sldId id="362" r:id="rId23"/>
    <p:sldId id="366" r:id="rId24"/>
    <p:sldId id="367" r:id="rId25"/>
    <p:sldId id="335" r:id="rId26"/>
    <p:sldId id="369" r:id="rId27"/>
    <p:sldId id="370" r:id="rId28"/>
    <p:sldId id="376" r:id="rId29"/>
    <p:sldId id="375" r:id="rId30"/>
    <p:sldId id="371" r:id="rId31"/>
    <p:sldId id="377" r:id="rId32"/>
    <p:sldId id="378" r:id="rId33"/>
    <p:sldId id="372" r:id="rId34"/>
    <p:sldId id="380" r:id="rId35"/>
    <p:sldId id="381" r:id="rId36"/>
    <p:sldId id="382" r:id="rId37"/>
    <p:sldId id="373" r:id="rId38"/>
    <p:sldId id="383" r:id="rId39"/>
    <p:sldId id="374" r:id="rId40"/>
    <p:sldId id="379" r:id="rId41"/>
    <p:sldId id="368" r:id="rId42"/>
    <p:sldId id="270" r:id="rId43"/>
    <p:sldId id="347" r:id="rId44"/>
    <p:sldId id="348" r:id="rId45"/>
    <p:sldId id="349" r:id="rId46"/>
    <p:sldId id="276" r:id="rId47"/>
    <p:sldId id="351" r:id="rId48"/>
    <p:sldId id="352" r:id="rId49"/>
    <p:sldId id="353" r:id="rId50"/>
    <p:sldId id="354" r:id="rId51"/>
    <p:sldId id="356" r:id="rId52"/>
    <p:sldId id="338" r:id="rId5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84B"/>
    <a:srgbClr val="3B549E"/>
    <a:srgbClr val="5E7296"/>
    <a:srgbClr val="F85522"/>
    <a:srgbClr val="FAD795"/>
    <a:srgbClr val="FBE5B5"/>
    <a:srgbClr val="EAEAE8"/>
    <a:srgbClr val="05565F"/>
    <a:srgbClr val="F6716E"/>
    <a:srgbClr val="077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62" y="312"/>
      </p:cViewPr>
      <p:guideLst>
        <p:guide orient="horz" pos="1640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2823;&#35745;&#21010;&#27169;&#26495;\PPT&#22270;&#34920;&#20043;&#36947;\PPT&#22270;&#34920;&#20043;&#36947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2823;&#35745;&#21010;&#27169;&#26495;\PPT&#22270;&#34920;&#20043;&#36947;\PPT&#22270;&#34920;&#20043;&#36947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2823;&#35745;&#21010;&#27169;&#26495;\PPT&#22270;&#34920;&#20043;&#36947;\PPT&#22270;&#34920;&#20043;&#36947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2823;&#35745;&#21010;&#27169;&#26495;\PPT&#22270;&#34920;&#20043;&#36947;\PPT&#22270;&#34920;&#20043;&#36947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2823;&#35745;&#21010;&#27169;&#26495;\PPT&#22270;&#34920;&#20043;&#36947;\PPT&#22270;&#34920;&#20043;&#3694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Sheet1!$AG$69</c:f>
              <c:strCache>
                <c:ptCount val="1"/>
                <c:pt idx="0">
                  <c:v>SALE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B1-4979-A3A0-877A93B7C5F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979-A3A0-877A93B7C5F9}"/>
              </c:ext>
            </c:extLst>
          </c:dPt>
          <c:dPt>
            <c:idx val="2"/>
            <c:bubble3D val="0"/>
            <c:spPr>
              <a:solidFill>
                <a:srgbClr val="ECC84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B1-4979-A3A0-877A93B7C5F9}"/>
              </c:ext>
            </c:extLst>
          </c:dPt>
          <c:cat>
            <c:strRef>
              <c:f>Sheet1!$AF$70:$AF$72</c:f>
              <c:strCache>
                <c:ptCount val="3"/>
                <c:pt idx="0">
                  <c:v>A</c:v>
                </c:pt>
                <c:pt idx="2">
                  <c:v>B</c:v>
                </c:pt>
              </c:strCache>
            </c:strRef>
          </c:cat>
          <c:val>
            <c:numRef>
              <c:f>Sheet1!$AG$70:$AG$72</c:f>
              <c:numCache>
                <c:formatCode>General</c:formatCode>
                <c:ptCount val="3"/>
                <c:pt idx="0">
                  <c:v>23</c:v>
                </c:pt>
                <c:pt idx="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B1-4979-A3A0-877A93B7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Sheet1!$AG$69</c:f>
              <c:strCache>
                <c:ptCount val="1"/>
                <c:pt idx="0">
                  <c:v>SALE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B1-4979-A3A0-877A93B7C5F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979-A3A0-877A93B7C5F9}"/>
              </c:ext>
            </c:extLst>
          </c:dPt>
          <c:dPt>
            <c:idx val="2"/>
            <c:bubble3D val="0"/>
            <c:spPr>
              <a:solidFill>
                <a:srgbClr val="ECC84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B1-4979-A3A0-877A93B7C5F9}"/>
              </c:ext>
            </c:extLst>
          </c:dPt>
          <c:cat>
            <c:strRef>
              <c:f>Sheet1!$AF$70:$AF$72</c:f>
              <c:strCache>
                <c:ptCount val="3"/>
                <c:pt idx="0">
                  <c:v>A</c:v>
                </c:pt>
                <c:pt idx="2">
                  <c:v>B</c:v>
                </c:pt>
              </c:strCache>
            </c:strRef>
          </c:cat>
          <c:val>
            <c:numRef>
              <c:f>Sheet1!$AG$70:$AG$72</c:f>
              <c:numCache>
                <c:formatCode>General</c:formatCode>
                <c:ptCount val="3"/>
                <c:pt idx="0">
                  <c:v>23</c:v>
                </c:pt>
                <c:pt idx="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B1-4979-A3A0-877A93B7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Sheet1!$AG$69</c:f>
              <c:strCache>
                <c:ptCount val="1"/>
                <c:pt idx="0">
                  <c:v>SALE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B1-4979-A3A0-877A93B7C5F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979-A3A0-877A93B7C5F9}"/>
              </c:ext>
            </c:extLst>
          </c:dPt>
          <c:dPt>
            <c:idx val="2"/>
            <c:bubble3D val="0"/>
            <c:spPr>
              <a:solidFill>
                <a:srgbClr val="ECC84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B1-4979-A3A0-877A93B7C5F9}"/>
              </c:ext>
            </c:extLst>
          </c:dPt>
          <c:cat>
            <c:strRef>
              <c:f>Sheet1!$AF$70:$AF$72</c:f>
              <c:strCache>
                <c:ptCount val="3"/>
                <c:pt idx="0">
                  <c:v>A</c:v>
                </c:pt>
                <c:pt idx="2">
                  <c:v>B</c:v>
                </c:pt>
              </c:strCache>
            </c:strRef>
          </c:cat>
          <c:val>
            <c:numRef>
              <c:f>Sheet1!$AG$70:$AG$72</c:f>
              <c:numCache>
                <c:formatCode>General</c:formatCode>
                <c:ptCount val="3"/>
                <c:pt idx="0">
                  <c:v>23</c:v>
                </c:pt>
                <c:pt idx="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B1-4979-A3A0-877A93B7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Sheet1!$AG$69</c:f>
              <c:strCache>
                <c:ptCount val="1"/>
                <c:pt idx="0">
                  <c:v>SALE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B1-4979-A3A0-877A93B7C5F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979-A3A0-877A93B7C5F9}"/>
              </c:ext>
            </c:extLst>
          </c:dPt>
          <c:dPt>
            <c:idx val="2"/>
            <c:bubble3D val="0"/>
            <c:spPr>
              <a:solidFill>
                <a:srgbClr val="ECC84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B1-4979-A3A0-877A93B7C5F9}"/>
              </c:ext>
            </c:extLst>
          </c:dPt>
          <c:cat>
            <c:strRef>
              <c:f>Sheet1!$AF$70:$AF$72</c:f>
              <c:strCache>
                <c:ptCount val="3"/>
                <c:pt idx="0">
                  <c:v>A</c:v>
                </c:pt>
                <c:pt idx="2">
                  <c:v>B</c:v>
                </c:pt>
              </c:strCache>
            </c:strRef>
          </c:cat>
          <c:val>
            <c:numRef>
              <c:f>Sheet1!$AG$70:$AG$72</c:f>
              <c:numCache>
                <c:formatCode>General</c:formatCode>
                <c:ptCount val="3"/>
                <c:pt idx="0">
                  <c:v>23</c:v>
                </c:pt>
                <c:pt idx="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B1-4979-A3A0-877A93B7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Sheet1!$AG$69</c:f>
              <c:strCache>
                <c:ptCount val="1"/>
                <c:pt idx="0">
                  <c:v>SALE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B1-4979-A3A0-877A93B7C5F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979-A3A0-877A93B7C5F9}"/>
              </c:ext>
            </c:extLst>
          </c:dPt>
          <c:dPt>
            <c:idx val="2"/>
            <c:bubble3D val="0"/>
            <c:spPr>
              <a:solidFill>
                <a:srgbClr val="ECC84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B1-4979-A3A0-877A93B7C5F9}"/>
              </c:ext>
            </c:extLst>
          </c:dPt>
          <c:cat>
            <c:strRef>
              <c:f>Sheet1!$AF$70:$AF$72</c:f>
              <c:strCache>
                <c:ptCount val="3"/>
                <c:pt idx="0">
                  <c:v>A</c:v>
                </c:pt>
                <c:pt idx="2">
                  <c:v>B</c:v>
                </c:pt>
              </c:strCache>
            </c:strRef>
          </c:cat>
          <c:val>
            <c:numRef>
              <c:f>Sheet1!$AG$70:$AG$72</c:f>
              <c:numCache>
                <c:formatCode>General</c:formatCode>
                <c:ptCount val="3"/>
                <c:pt idx="0">
                  <c:v>23</c:v>
                </c:pt>
                <c:pt idx="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B1-4979-A3A0-877A93B7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E81A8-2BEA-4491-8CB2-470C11AA812C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57448-0F56-47A1-8BFA-89BC45BBB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6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11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09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4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18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55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92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97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18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98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54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31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96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385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907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0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95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142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41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65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04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5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167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7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66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516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20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720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67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03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20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28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07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8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64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1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114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53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284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04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3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024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7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8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4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554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57448-0F56-47A1-8BFA-89BC45BBB0E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933700"/>
          </a:xfrm>
          <a:custGeom>
            <a:avLst/>
            <a:gdLst>
              <a:gd name="connsiteX0" fmla="*/ 12191996 w 12192000"/>
              <a:gd name="connsiteY0" fmla="*/ 2087155 h 3911600"/>
              <a:gd name="connsiteX1" fmla="*/ 12191996 w 12192000"/>
              <a:gd name="connsiteY1" fmla="*/ 2101525 h 3911600"/>
              <a:gd name="connsiteX2" fmla="*/ 12191995 w 12192000"/>
              <a:gd name="connsiteY2" fmla="*/ 2101525 h 3911600"/>
              <a:gd name="connsiteX3" fmla="*/ 4 w 12192000"/>
              <a:gd name="connsiteY3" fmla="*/ 0 h 3911600"/>
              <a:gd name="connsiteX4" fmla="*/ 12192000 w 12192000"/>
              <a:gd name="connsiteY4" fmla="*/ 0 h 3911600"/>
              <a:gd name="connsiteX5" fmla="*/ 12192000 w 12192000"/>
              <a:gd name="connsiteY5" fmla="*/ 1994883 h 3911600"/>
              <a:gd name="connsiteX6" fmla="*/ 12191995 w 12192000"/>
              <a:gd name="connsiteY6" fmla="*/ 1994883 h 3911600"/>
              <a:gd name="connsiteX7" fmla="*/ 12191996 w 12192000"/>
              <a:gd name="connsiteY7" fmla="*/ 2087155 h 3911600"/>
              <a:gd name="connsiteX8" fmla="*/ 6100605 w 12192000"/>
              <a:gd name="connsiteY8" fmla="*/ 3911600 h 3911600"/>
              <a:gd name="connsiteX9" fmla="*/ 6091389 w 12192000"/>
              <a:gd name="connsiteY9" fmla="*/ 3911600 h 3911600"/>
              <a:gd name="connsiteX10" fmla="*/ 0 w 12192000"/>
              <a:gd name="connsiteY10" fmla="*/ 2087155 h 3911600"/>
              <a:gd name="connsiteX11" fmla="*/ 0 w 12192000"/>
              <a:gd name="connsiteY11" fmla="*/ 1935950 h 3911600"/>
              <a:gd name="connsiteX12" fmla="*/ 4 w 12192000"/>
              <a:gd name="connsiteY12" fmla="*/ 193595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911600">
                <a:moveTo>
                  <a:pt x="12191996" y="2087155"/>
                </a:moveTo>
                <a:lnTo>
                  <a:pt x="12191996" y="2101525"/>
                </a:lnTo>
                <a:lnTo>
                  <a:pt x="12191995" y="2101525"/>
                </a:lnTo>
                <a:close/>
                <a:moveTo>
                  <a:pt x="4" y="0"/>
                </a:moveTo>
                <a:lnTo>
                  <a:pt x="12192000" y="0"/>
                </a:lnTo>
                <a:lnTo>
                  <a:pt x="12192000" y="1994883"/>
                </a:lnTo>
                <a:lnTo>
                  <a:pt x="12191995" y="1994883"/>
                </a:lnTo>
                <a:lnTo>
                  <a:pt x="12191996" y="2087155"/>
                </a:lnTo>
                <a:lnTo>
                  <a:pt x="6100605" y="3911600"/>
                </a:lnTo>
                <a:lnTo>
                  <a:pt x="6091389" y="3911600"/>
                </a:lnTo>
                <a:lnTo>
                  <a:pt x="0" y="2087155"/>
                </a:lnTo>
                <a:lnTo>
                  <a:pt x="0" y="1935950"/>
                </a:lnTo>
                <a:lnTo>
                  <a:pt x="4" y="1935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8554931" y="4720829"/>
            <a:ext cx="2857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fld id="{55F039D9-FC67-4A8C-8444-E80ABB364C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A0E3B-881A-43A9-A829-C545DB3CCD6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54DCE-0DFA-4541-8BE6-FDEBCCA52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tags" Target="../tags/tag9.xml"/><Relationship Id="rId7" Type="http://schemas.openxmlformats.org/officeDocument/2006/relationships/image" Target="../media/image3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39" y="4514835"/>
            <a:ext cx="1983581" cy="658779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3"/>
          <a:srcRect l="494" t="62985" r="-123" b="10382"/>
          <a:stretch>
            <a:fillRect/>
          </a:stretch>
        </p:blipFill>
        <p:spPr>
          <a:xfrm>
            <a:off x="3027521" y="2494578"/>
            <a:ext cx="6149340" cy="2662258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21810"/>
            <a:ext cx="1600200" cy="543414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2FBDF2-9253-4067-BD19-75CA3FD2811C}"/>
              </a:ext>
            </a:extLst>
          </p:cNvPr>
          <p:cNvGrpSpPr/>
          <p:nvPr/>
        </p:nvGrpSpPr>
        <p:grpSpPr>
          <a:xfrm>
            <a:off x="401161" y="2833589"/>
            <a:ext cx="2427765" cy="1663879"/>
            <a:chOff x="401161" y="2833589"/>
            <a:chExt cx="2427765" cy="1663879"/>
          </a:xfrm>
        </p:grpSpPr>
        <p:sp>
          <p:nvSpPr>
            <p:cNvPr id="25" name="文本框 24"/>
            <p:cNvSpPr txBox="1"/>
            <p:nvPr/>
          </p:nvSpPr>
          <p:spPr>
            <a:xfrm>
              <a:off x="845345" y="3297139"/>
              <a:ext cx="19835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zh-CN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Nguyễn Tấn Phát</a:t>
              </a:r>
            </a:p>
            <a:p>
              <a:pPr marL="228600" indent="-228600">
                <a:buAutoNum type="arabicPeriod"/>
              </a:pPr>
              <a:r>
                <a:rPr lang="en-US" altLang="zh-CN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Dương Thị Thu Thủy</a:t>
              </a:r>
            </a:p>
            <a:p>
              <a:pPr marL="228600" indent="-228600">
                <a:buAutoNum type="arabicPeriod"/>
              </a:pPr>
              <a:r>
                <a:rPr lang="en-US" altLang="zh-CN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Nguyễn Đức Phúc</a:t>
              </a:r>
            </a:p>
            <a:p>
              <a:pPr marL="228600" indent="-228600">
                <a:buAutoNum type="arabicPeriod"/>
              </a:pPr>
              <a:r>
                <a:rPr lang="en-US" altLang="zh-CN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Trương Văn Thành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1161" y="2833589"/>
              <a:ext cx="140144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>
                  <a:solidFill>
                    <a:srgbClr val="3B549E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Nhóm thực hiện :</a:t>
              </a:r>
              <a:endParaRPr lang="zh-CN" altLang="en-US" sz="1800" b="1" dirty="0">
                <a:solidFill>
                  <a:srgbClr val="3B549E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6053" y="555585"/>
            <a:ext cx="6149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B549E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Website Quản lý học sinh trường tiểu học</a:t>
            </a:r>
            <a:endParaRPr lang="zh-CN" altLang="en-US" sz="6000" b="1" dirty="0">
              <a:solidFill>
                <a:srgbClr val="3B549E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1370" y="1875611"/>
            <a:ext cx="2881617" cy="1728971"/>
            <a:chOff x="7392144" y="2190750"/>
            <a:chExt cx="4572000" cy="2743200"/>
          </a:xfrm>
        </p:grpSpPr>
        <p:graphicFrame>
          <p:nvGraphicFramePr>
            <p:cNvPr id="17" name="图表 16"/>
            <p:cNvGraphicFramePr/>
            <p:nvPr/>
          </p:nvGraphicFramePr>
          <p:xfrm>
            <a:off x="7392144" y="21907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9406171" y="3068606"/>
              <a:ext cx="694840" cy="927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42"/>
          <p:cNvSpPr/>
          <p:nvPr/>
        </p:nvSpPr>
        <p:spPr>
          <a:xfrm>
            <a:off x="2460396" y="1285469"/>
            <a:ext cx="4223208" cy="265493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8580" tIns="0" rIns="68580" bIns="0" rtlCol="0" anchor="t"/>
          <a:lstStyle/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Mỗi tương quan giữa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Điểm kiểm tra định kỳ 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và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Mức đạt được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Điểm kiểm tra định kỳ đạt 9, 10: T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Điểm kiểm tra định kỳ đạt 5 - 8: H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Điểm kiểm tra định kỳ đạt dưới 5: C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2026397" y="908443"/>
            <a:ext cx="200207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QTĐG03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1d156741c3c65b1996c35aa975daa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249" y="51122"/>
            <a:ext cx="3553460" cy="35534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45" y="274955"/>
            <a:ext cx="2125345" cy="611505"/>
            <a:chOff x="7" y="433"/>
            <a:chExt cx="3347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48"/>
              <a:ext cx="164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Quy tắc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423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1370" y="1875611"/>
            <a:ext cx="2881617" cy="1728971"/>
            <a:chOff x="7392144" y="2190750"/>
            <a:chExt cx="4572000" cy="2743200"/>
          </a:xfrm>
        </p:grpSpPr>
        <p:graphicFrame>
          <p:nvGraphicFramePr>
            <p:cNvPr id="17" name="图表 16"/>
            <p:cNvGraphicFramePr/>
            <p:nvPr/>
          </p:nvGraphicFramePr>
          <p:xfrm>
            <a:off x="7392144" y="21907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9406171" y="3068606"/>
              <a:ext cx="694840" cy="927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42"/>
          <p:cNvSpPr/>
          <p:nvPr/>
        </p:nvSpPr>
        <p:spPr>
          <a:xfrm>
            <a:off x="2271252" y="3604582"/>
            <a:ext cx="4223208" cy="98915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8580" tIns="0" rIns="68580" bIns="0" rtlCol="0" anchor="t"/>
          <a:lstStyle/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Khen thưởng đột xuất với học sinh có thành tích đột xuất trong năm học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1866824" y="3227556"/>
            <a:ext cx="200207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QTKT02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1d156741c3c65b1996c35aa975daa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249" y="51122"/>
            <a:ext cx="3553460" cy="35534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45" y="274955"/>
            <a:ext cx="2125345" cy="611505"/>
            <a:chOff x="7" y="433"/>
            <a:chExt cx="3347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48"/>
              <a:ext cx="164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Quy tắc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sp>
        <p:nvSpPr>
          <p:cNvPr id="11" name="Rectangle 42">
            <a:extLst>
              <a:ext uri="{FF2B5EF4-FFF2-40B4-BE49-F238E27FC236}">
                <a16:creationId xmlns:a16="http://schemas.microsoft.com/office/drawing/2014/main" id="{55CF3B92-120C-4F70-9954-7BAE414BE269}"/>
              </a:ext>
            </a:extLst>
          </p:cNvPr>
          <p:cNvSpPr/>
          <p:nvPr/>
        </p:nvSpPr>
        <p:spPr>
          <a:xfrm>
            <a:off x="2271252" y="1703664"/>
            <a:ext cx="4451283" cy="135194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8580" tIns="0" rIns="6858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Kết quả đánh giá các môn học đạt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Hoàn thành tốt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, các năng lực, phẩm chất đạt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Tốt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; bài kiểm tra định kỳ cuối năm học các môn học đạt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9 điểm trở lên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.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7FF3E34A-7EA2-47E1-BF3E-5938605F72A8}"/>
              </a:ext>
            </a:extLst>
          </p:cNvPr>
          <p:cNvSpPr txBox="1"/>
          <p:nvPr/>
        </p:nvSpPr>
        <p:spPr>
          <a:xfrm>
            <a:off x="1866824" y="1326638"/>
            <a:ext cx="200207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QTKT01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53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1370" y="1875611"/>
            <a:ext cx="2881617" cy="1728971"/>
            <a:chOff x="7392144" y="2190750"/>
            <a:chExt cx="4572000" cy="2743200"/>
          </a:xfrm>
        </p:grpSpPr>
        <p:graphicFrame>
          <p:nvGraphicFramePr>
            <p:cNvPr id="17" name="图表 16"/>
            <p:cNvGraphicFramePr/>
            <p:nvPr/>
          </p:nvGraphicFramePr>
          <p:xfrm>
            <a:off x="7392144" y="21907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9406171" y="3068606"/>
              <a:ext cx="694840" cy="927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31d156741c3c65b1996c35aa975daa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249" y="51122"/>
            <a:ext cx="3553460" cy="35534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45" y="274955"/>
            <a:ext cx="2125345" cy="611505"/>
            <a:chOff x="7" y="433"/>
            <a:chExt cx="3347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48"/>
              <a:ext cx="164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Quy tắc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sp>
        <p:nvSpPr>
          <p:cNvPr id="11" name="Rectangle 42">
            <a:extLst>
              <a:ext uri="{FF2B5EF4-FFF2-40B4-BE49-F238E27FC236}">
                <a16:creationId xmlns:a16="http://schemas.microsoft.com/office/drawing/2014/main" id="{55CF3B92-120C-4F70-9954-7BAE414BE269}"/>
              </a:ext>
            </a:extLst>
          </p:cNvPr>
          <p:cNvSpPr/>
          <p:nvPr/>
        </p:nvSpPr>
        <p:spPr>
          <a:xfrm>
            <a:off x="2271252" y="2142578"/>
            <a:ext cx="4451283" cy="14715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8580" tIns="0" rIns="6858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Chuyển hồ sơ lên năm học mới phải thực hiện theo thứ tự :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chuyển hồ sơ lớp học lên năm học mới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, </a:t>
            </a:r>
            <a:r>
              <a:rPr lang="en-US" sz="2000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chuyển hồ sơ học sinh lên năm học mới</a:t>
            </a:r>
            <a:endParaRPr lang="zh-CN" altLang="zh-CN" sz="2000" dirty="0">
              <a:solidFill>
                <a:srgbClr val="C00000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7FF3E34A-7EA2-47E1-BF3E-5938605F72A8}"/>
              </a:ext>
            </a:extLst>
          </p:cNvPr>
          <p:cNvSpPr txBox="1"/>
          <p:nvPr/>
        </p:nvSpPr>
        <p:spPr>
          <a:xfrm>
            <a:off x="1866824" y="1641364"/>
            <a:ext cx="200207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QTHS02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323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182881"/>
            <a:ext cx="3317875" cy="611505"/>
            <a:chOff x="7" y="433"/>
            <a:chExt cx="5225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524"/>
              <a:ext cx="3527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Bảng mô tả hồ 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EF2A4-5884-4689-BC8E-8F0AC68D4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54" y="146601"/>
            <a:ext cx="5251001" cy="50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6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399280" cy="611505"/>
            <a:chOff x="7" y="433"/>
            <a:chExt cx="692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603" y="478"/>
              <a:ext cx="5332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Bảng các yêu cầu chức năng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C1DBAF8-D221-4FAD-8BBA-B28221216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921085"/>
              </p:ext>
            </p:extLst>
          </p:nvPr>
        </p:nvGraphicFramePr>
        <p:xfrm>
          <a:off x="1611464" y="1032288"/>
          <a:ext cx="60960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65">
                  <a:extLst>
                    <a:ext uri="{9D8B030D-6E8A-4147-A177-3AD203B41FA5}">
                      <a16:colId xmlns:a16="http://schemas.microsoft.com/office/drawing/2014/main" val="2457714773"/>
                    </a:ext>
                  </a:extLst>
                </a:gridCol>
                <a:gridCol w="5393635">
                  <a:extLst>
                    <a:ext uri="{9D8B030D-6E8A-4147-A177-3AD203B41FA5}">
                      <a16:colId xmlns:a16="http://schemas.microsoft.com/office/drawing/2014/main" val="1482809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STT</a:t>
                      </a:r>
                    </a:p>
                  </a:txBody>
                  <a:tcPr>
                    <a:solidFill>
                      <a:srgbClr val="3B54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CHỨC NĂNG</a:t>
                      </a:r>
                    </a:p>
                  </a:txBody>
                  <a:tcPr>
                    <a:solidFill>
                      <a:srgbClr val="3B54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36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Tiếp nhận hồ sơ học sinh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4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 cứu thông tin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43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 khen thưởng, kỷ luật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3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 kết quả học tập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09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học sinh chuyển đi, chuyển đến, thôi học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5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Chuyển hồ sơ lên năm học mới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00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Lập báo cáo, thống kê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95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Tạo lớp học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82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Xếp môn lớp học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0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  <a:latin typeface="Architecture" panose="020B0500000000000000" pitchFamily="34" charset="0"/>
                          <a:ea typeface="Architecture" panose="020B0500000000000000" pitchFamily="34" charset="0"/>
                          <a:cs typeface="Architecture" panose="020B0500000000000000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ECC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giáo viên</a:t>
                      </a:r>
                      <a:endParaRPr lang="en-US" sz="1050"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CC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030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5194300" cy="611505"/>
            <a:chOff x="7" y="433"/>
            <a:chExt cx="8180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78"/>
              <a:ext cx="6602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Tiếp nhận hồ 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học sinh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57977D5-2880-4310-92F9-3C1C226521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13" y="1007413"/>
            <a:ext cx="4454160" cy="3914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06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868545" cy="611505"/>
            <a:chOff x="7" y="433"/>
            <a:chExt cx="7667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52" y="433"/>
              <a:ext cx="6122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Nhập kết quả học tập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677C1CE-B587-4542-B0E2-9ACDD48675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65" y="865201"/>
            <a:ext cx="4192270" cy="4167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23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6907530" cy="611505"/>
            <a:chOff x="7" y="433"/>
            <a:chExt cx="1087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9300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Quản lý học sinh chuyển đi, chuyển đến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1C523F6-9BAC-4A57-BD17-6BB254D9CB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68" y="1104045"/>
            <a:ext cx="3708649" cy="37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A3969-F8F7-48B2-AD94-260093F93F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02" y="1104045"/>
            <a:ext cx="3448630" cy="293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92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6907530" cy="611505"/>
            <a:chOff x="7" y="433"/>
            <a:chExt cx="1087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9300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Quản lý học sinh chuyển đi, chuyển đến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4662BFA-B245-4E8E-A6F4-179C80FD8C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115695"/>
            <a:ext cx="3752850" cy="375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003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919980" cy="611505"/>
            <a:chOff x="7" y="433"/>
            <a:chExt cx="774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4" y="478"/>
              <a:ext cx="604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Khen th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ư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ởng, kỷ luật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A893BF9-2EAB-453D-8E77-66CE23E2E4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7" y="1219890"/>
            <a:ext cx="4082746" cy="36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925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2871873" y="4697835"/>
            <a:ext cx="1539832" cy="467390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3"/>
          <a:srcRect l="494" t="62985" r="-123" b="10382"/>
          <a:stretch>
            <a:fillRect/>
          </a:stretch>
        </p:blipFill>
        <p:spPr>
          <a:xfrm>
            <a:off x="4403195" y="3271326"/>
            <a:ext cx="4773665" cy="1885509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3169488" y="4763846"/>
            <a:ext cx="1242218" cy="392990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52096" y="1276973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Khảo sát hiện trạng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6192" y="2073352"/>
            <a:ext cx="29578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Sơ đồ lớp mức phân tích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84686" y="1307453"/>
            <a:ext cx="514985" cy="514985"/>
            <a:chOff x="6903284" y="1399503"/>
            <a:chExt cx="687025" cy="687025"/>
          </a:xfrm>
          <a:effectLst/>
        </p:grpSpPr>
        <p:grpSp>
          <p:nvGrpSpPr>
            <p:cNvPr id="11" name="组合 10"/>
            <p:cNvGrpSpPr/>
            <p:nvPr/>
          </p:nvGrpSpPr>
          <p:grpSpPr>
            <a:xfrm>
              <a:off x="6903284" y="1399503"/>
              <a:ext cx="687025" cy="687025"/>
              <a:chOff x="6706336" y="1782090"/>
              <a:chExt cx="687025" cy="68702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solidFill>
                <a:srgbClr val="5E7296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7136358" y="1594323"/>
              <a:ext cx="259102" cy="294809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8782" y="2102562"/>
            <a:ext cx="514985" cy="514985"/>
            <a:chOff x="6903284" y="2760643"/>
            <a:chExt cx="687025" cy="687025"/>
          </a:xfrm>
          <a:effectLst/>
        </p:grpSpPr>
        <p:grpSp>
          <p:nvGrpSpPr>
            <p:cNvPr id="16" name="组合 15"/>
            <p:cNvGrpSpPr/>
            <p:nvPr/>
          </p:nvGrpSpPr>
          <p:grpSpPr>
            <a:xfrm>
              <a:off x="6903284" y="2760643"/>
              <a:ext cx="687025" cy="687025"/>
              <a:chOff x="6706336" y="1782090"/>
              <a:chExt cx="687025" cy="687025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solidFill>
                <a:srgbClr val="ECC84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7123528" y="2930190"/>
              <a:ext cx="258414" cy="303467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858859" y="1276973"/>
            <a:ext cx="17491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Sơ đồ usecase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58859" y="2147329"/>
            <a:ext cx="1664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+mn-ea"/>
              </a:rPr>
              <a:t>Cơ sở dữ liệu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991449" y="1307453"/>
            <a:ext cx="514985" cy="514985"/>
            <a:chOff x="6903284" y="1399503"/>
            <a:chExt cx="687025" cy="687025"/>
          </a:xfrm>
          <a:effectLst/>
        </p:grpSpPr>
        <p:grpSp>
          <p:nvGrpSpPr>
            <p:cNvPr id="23" name="组合 22"/>
            <p:cNvGrpSpPr/>
            <p:nvPr/>
          </p:nvGrpSpPr>
          <p:grpSpPr>
            <a:xfrm>
              <a:off x="6903284" y="1399503"/>
              <a:ext cx="687025" cy="687025"/>
              <a:chOff x="6706336" y="1782090"/>
              <a:chExt cx="687025" cy="687025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solidFill>
                <a:srgbClr val="5E7296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28" name="Freeform 16"/>
            <p:cNvSpPr>
              <a:spLocks noEditPoints="1"/>
            </p:cNvSpPr>
            <p:nvPr/>
          </p:nvSpPr>
          <p:spPr bwMode="auto">
            <a:xfrm>
              <a:off x="7136358" y="1594323"/>
              <a:ext cx="259102" cy="294809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91449" y="2176539"/>
            <a:ext cx="514985" cy="514985"/>
            <a:chOff x="6903284" y="2760643"/>
            <a:chExt cx="687025" cy="687025"/>
          </a:xfrm>
          <a:effectLst/>
        </p:grpSpPr>
        <p:grpSp>
          <p:nvGrpSpPr>
            <p:cNvPr id="30" name="组合 29"/>
            <p:cNvGrpSpPr/>
            <p:nvPr/>
          </p:nvGrpSpPr>
          <p:grpSpPr>
            <a:xfrm>
              <a:off x="6903284" y="2760643"/>
              <a:ext cx="687025" cy="687025"/>
              <a:chOff x="6706336" y="1782090"/>
              <a:chExt cx="687025" cy="687025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solidFill>
                <a:srgbClr val="ECC84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33" name="Freeform 22"/>
            <p:cNvSpPr>
              <a:spLocks noEditPoints="1"/>
            </p:cNvSpPr>
            <p:nvPr/>
          </p:nvSpPr>
          <p:spPr bwMode="auto">
            <a:xfrm>
              <a:off x="7123528" y="2930190"/>
              <a:ext cx="258414" cy="303467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623231" y="253499"/>
            <a:ext cx="188849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700" b="1">
                <a:solidFill>
                  <a:srgbClr val="3B549E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Nội dung</a:t>
            </a:r>
            <a:endParaRPr lang="zh-CN" altLang="en-US" sz="4700" b="1" dirty="0">
              <a:solidFill>
                <a:srgbClr val="3B549E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35" name="文本框 2">
            <a:extLst>
              <a:ext uri="{FF2B5EF4-FFF2-40B4-BE49-F238E27FC236}">
                <a16:creationId xmlns:a16="http://schemas.microsoft.com/office/drawing/2014/main" id="{A8F6DBFA-39F4-4B21-AC47-8D304D7D16C0}"/>
              </a:ext>
            </a:extLst>
          </p:cNvPr>
          <p:cNvSpPr txBox="1"/>
          <p:nvPr/>
        </p:nvSpPr>
        <p:spPr>
          <a:xfrm>
            <a:off x="1846192" y="2897379"/>
            <a:ext cx="230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Kiến trúc hệ thống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grpSp>
        <p:nvGrpSpPr>
          <p:cNvPr id="36" name="组合 9">
            <a:extLst>
              <a:ext uri="{FF2B5EF4-FFF2-40B4-BE49-F238E27FC236}">
                <a16:creationId xmlns:a16="http://schemas.microsoft.com/office/drawing/2014/main" id="{78DD97E1-BFB1-4696-B9FD-3D7F056215BE}"/>
              </a:ext>
            </a:extLst>
          </p:cNvPr>
          <p:cNvGrpSpPr/>
          <p:nvPr/>
        </p:nvGrpSpPr>
        <p:grpSpPr>
          <a:xfrm>
            <a:off x="978782" y="2927859"/>
            <a:ext cx="514985" cy="514985"/>
            <a:chOff x="6903284" y="1399503"/>
            <a:chExt cx="687025" cy="687025"/>
          </a:xfrm>
          <a:effectLst/>
        </p:grpSpPr>
        <p:grpSp>
          <p:nvGrpSpPr>
            <p:cNvPr id="37" name="组合 10">
              <a:extLst>
                <a:ext uri="{FF2B5EF4-FFF2-40B4-BE49-F238E27FC236}">
                  <a16:creationId xmlns:a16="http://schemas.microsoft.com/office/drawing/2014/main" id="{9A4BA265-FE77-4814-8404-04677F91A5C8}"/>
                </a:ext>
              </a:extLst>
            </p:cNvPr>
            <p:cNvGrpSpPr/>
            <p:nvPr/>
          </p:nvGrpSpPr>
          <p:grpSpPr>
            <a:xfrm>
              <a:off x="6903284" y="1399503"/>
              <a:ext cx="687025" cy="687025"/>
              <a:chOff x="6706336" y="1782090"/>
              <a:chExt cx="687025" cy="687025"/>
            </a:xfrm>
          </p:grpSpPr>
          <p:sp>
            <p:nvSpPr>
              <p:cNvPr id="39" name="圆角矩形 11">
                <a:extLst>
                  <a:ext uri="{FF2B5EF4-FFF2-40B4-BE49-F238E27FC236}">
                    <a16:creationId xmlns:a16="http://schemas.microsoft.com/office/drawing/2014/main" id="{142D0785-877E-44AC-82CF-3A07C6DC01B2}"/>
                  </a:ext>
                </a:extLst>
              </p:cNvPr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0" name="椭圆 12">
                <a:extLst>
                  <a:ext uri="{FF2B5EF4-FFF2-40B4-BE49-F238E27FC236}">
                    <a16:creationId xmlns:a16="http://schemas.microsoft.com/office/drawing/2014/main" id="{88A2FFDD-7173-4EDA-B9E2-190A9F72EA81}"/>
                  </a:ext>
                </a:extLst>
              </p:cNvPr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solidFill>
                <a:srgbClr val="5E7296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F3A46CAA-7D95-44DC-84E1-E3A7CF359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6358" y="1594323"/>
              <a:ext cx="259102" cy="294809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41" name="文本框 19">
            <a:extLst>
              <a:ext uri="{FF2B5EF4-FFF2-40B4-BE49-F238E27FC236}">
                <a16:creationId xmlns:a16="http://schemas.microsoft.com/office/drawing/2014/main" id="{1443163B-8A87-4080-8022-9D6D0DFCC625}"/>
              </a:ext>
            </a:extLst>
          </p:cNvPr>
          <p:cNvSpPr txBox="1"/>
          <p:nvPr/>
        </p:nvSpPr>
        <p:spPr>
          <a:xfrm>
            <a:off x="5852955" y="2897379"/>
            <a:ext cx="21755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Demo &amp; Kết luận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grpSp>
        <p:nvGrpSpPr>
          <p:cNvPr id="42" name="组合 21">
            <a:extLst>
              <a:ext uri="{FF2B5EF4-FFF2-40B4-BE49-F238E27FC236}">
                <a16:creationId xmlns:a16="http://schemas.microsoft.com/office/drawing/2014/main" id="{6513DE84-BE37-4832-865D-C0227CFD0D7A}"/>
              </a:ext>
            </a:extLst>
          </p:cNvPr>
          <p:cNvGrpSpPr/>
          <p:nvPr/>
        </p:nvGrpSpPr>
        <p:grpSpPr>
          <a:xfrm>
            <a:off x="4985545" y="2927859"/>
            <a:ext cx="514985" cy="514985"/>
            <a:chOff x="6903284" y="1399503"/>
            <a:chExt cx="687025" cy="687025"/>
          </a:xfrm>
          <a:effectLst/>
        </p:grpSpPr>
        <p:grpSp>
          <p:nvGrpSpPr>
            <p:cNvPr id="43" name="组合 22">
              <a:extLst>
                <a:ext uri="{FF2B5EF4-FFF2-40B4-BE49-F238E27FC236}">
                  <a16:creationId xmlns:a16="http://schemas.microsoft.com/office/drawing/2014/main" id="{4B2A18EB-FE2D-4B81-9D3C-F6F3300A2AF9}"/>
                </a:ext>
              </a:extLst>
            </p:cNvPr>
            <p:cNvGrpSpPr/>
            <p:nvPr/>
          </p:nvGrpSpPr>
          <p:grpSpPr>
            <a:xfrm>
              <a:off x="6903284" y="1399503"/>
              <a:ext cx="687025" cy="687025"/>
              <a:chOff x="6706336" y="1782090"/>
              <a:chExt cx="687025" cy="687025"/>
            </a:xfrm>
          </p:grpSpPr>
          <p:sp>
            <p:nvSpPr>
              <p:cNvPr id="45" name="圆角矩形 23">
                <a:extLst>
                  <a:ext uri="{FF2B5EF4-FFF2-40B4-BE49-F238E27FC236}">
                    <a16:creationId xmlns:a16="http://schemas.microsoft.com/office/drawing/2014/main" id="{9B6C60E2-BA09-4522-A342-EC96DBA6A7C8}"/>
                  </a:ext>
                </a:extLst>
              </p:cNvPr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椭圆 26">
                <a:extLst>
                  <a:ext uri="{FF2B5EF4-FFF2-40B4-BE49-F238E27FC236}">
                    <a16:creationId xmlns:a16="http://schemas.microsoft.com/office/drawing/2014/main" id="{2BCF6F3C-8402-4F29-96D2-307C124EFB7B}"/>
                  </a:ext>
                </a:extLst>
              </p:cNvPr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solidFill>
                <a:srgbClr val="5E7296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42807B6-6E5D-48C4-AAB0-D32A88BC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6358" y="1594323"/>
              <a:ext cx="259102" cy="294809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0" grpId="0"/>
      <p:bldP spid="21" grpId="0"/>
      <p:bldP spid="34" grpId="0"/>
      <p:bldP spid="35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6029960" cy="611505"/>
            <a:chOff x="7" y="433"/>
            <a:chExt cx="9496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33"/>
              <a:ext cx="7798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Chuyển hồ 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lên năm học mới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E56ADD4-629A-4A49-BB89-371F3AD29B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" y="1051560"/>
            <a:ext cx="3816985" cy="381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DF1C6-9A8B-4224-B5C3-823C6DF666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31" y="1051560"/>
            <a:ext cx="4391343" cy="3816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088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297680" cy="611505"/>
            <a:chOff x="7" y="433"/>
            <a:chExt cx="676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21" y="478"/>
              <a:ext cx="5054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Quản lý lớp học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5F3CBF2-B3BB-40C1-A1C8-412B201F49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21" y="1133171"/>
            <a:ext cx="3917757" cy="370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711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297680" cy="611505"/>
            <a:chOff x="7" y="433"/>
            <a:chExt cx="676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25" y="478"/>
              <a:ext cx="5350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Quản lý giáo viên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6442BD-BCD1-4F6C-802B-16A51C09EB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002485"/>
            <a:ext cx="4400550" cy="402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58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567555" cy="611505"/>
            <a:chOff x="7" y="433"/>
            <a:chExt cx="7193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679" y="433"/>
              <a:ext cx="552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Nghiệp vụ Báo cáo, thống kê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A52DCC-DD50-4510-8A80-BBDEDB8C14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00" y="962729"/>
            <a:ext cx="4400550" cy="402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60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4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162D5FE5-F498-4BF7-BF0A-17FE0A2A5A4A}"/>
              </a:ext>
            </a:extLst>
          </p:cNvPr>
          <p:cNvSpPr/>
          <p:nvPr/>
        </p:nvSpPr>
        <p:spPr>
          <a:xfrm>
            <a:off x="2353256" y="1301247"/>
            <a:ext cx="4386909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45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Arial" panose="020B0604020202020204" pitchFamily="34" charset="0"/>
              </a:rPr>
              <a:t>Sơ đồ Usecase</a:t>
            </a:r>
            <a:endParaRPr lang="zh-CN" altLang="en-US" sz="4500" b="1" noProof="1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  <a:sym typeface="Arial" panose="020B0604020202020204" pitchFamily="34" charset="0"/>
            </a:endParaRPr>
          </a:p>
        </p:txBody>
      </p:sp>
      <p:sp>
        <p:nvSpPr>
          <p:cNvPr id="14" name="MH_Others_1">
            <a:extLst>
              <a:ext uri="{FF2B5EF4-FFF2-40B4-BE49-F238E27FC236}">
                <a16:creationId xmlns:a16="http://schemas.microsoft.com/office/drawing/2014/main" id="{2E5F0E21-9052-4F09-92FC-832E2CB04E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39" y="1186755"/>
            <a:ext cx="1760417" cy="138499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9000" b="1" noProof="1">
                <a:solidFill>
                  <a:srgbClr val="3B549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047490" cy="611505"/>
            <a:chOff x="7" y="433"/>
            <a:chExt cx="6374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33"/>
              <a:ext cx="4676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đồ usecase tổng quát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1099459-93EC-4424-A5A4-45B325B976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7" y="1330960"/>
            <a:ext cx="5368925" cy="24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126230" cy="611505"/>
            <a:chOff x="7" y="433"/>
            <a:chExt cx="649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54" y="478"/>
              <a:ext cx="475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học sinh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BBF7FBD-B148-4140-9679-4758F55B47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" y="1249680"/>
            <a:ext cx="4608154" cy="264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08A7B0-41CF-4F73-AE03-A92687B8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331" y="0"/>
            <a:ext cx="38596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7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126230" cy="611505"/>
            <a:chOff x="7" y="433"/>
            <a:chExt cx="649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54" y="478"/>
              <a:ext cx="475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học sinh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BBF7FBD-B148-4140-9679-4758F55B47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" y="1249680"/>
            <a:ext cx="4608154" cy="26441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4EFA7F-E887-46BB-A75F-E4AD9A1A4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486" y="0"/>
            <a:ext cx="3989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6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126230" cy="611505"/>
            <a:chOff x="7" y="433"/>
            <a:chExt cx="6498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54" y="478"/>
              <a:ext cx="475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học sinh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BBF7FBD-B148-4140-9679-4758F55B47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" y="1249680"/>
            <a:ext cx="4608154" cy="264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5DC13-7B0F-428B-B80D-BF5B9EECA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923" y="0"/>
            <a:ext cx="45356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6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173220" cy="611505"/>
            <a:chOff x="7" y="433"/>
            <a:chExt cx="6572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638" y="433"/>
              <a:ext cx="494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giáo viên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68FD5EB6-4116-45CC-A511-A2F93FF1EE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485900"/>
            <a:ext cx="3686175" cy="2609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C25F23-B02C-4D82-8F4A-81A260A8B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62000"/>
            <a:ext cx="45243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5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4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53256" y="1301247"/>
            <a:ext cx="3536497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45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Arial" panose="020B0604020202020204" pitchFamily="34" charset="0"/>
              </a:rPr>
              <a:t>Khảo sát hiện trạng</a:t>
            </a:r>
            <a:endParaRPr lang="zh-CN" altLang="en-US" sz="4500" b="1" noProof="1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2315793" y="1994410"/>
            <a:ext cx="18309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altLang="zh-CN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Hiện trạng tổ chức</a:t>
            </a:r>
            <a:endParaRPr lang="en-US" altLang="zh-CN" sz="1400" noProof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2314922" y="2261355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altLang="zh-CN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Hiện trạng nghiệp vụ</a:t>
            </a:r>
            <a:endParaRPr lang="en-US" altLang="zh-CN" sz="1400" noProof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MH_Others_1"/>
          <p:cNvSpPr txBox="1"/>
          <p:nvPr>
            <p:custDataLst>
              <p:tags r:id="rId1"/>
            </p:custDataLst>
          </p:nvPr>
        </p:nvSpPr>
        <p:spPr>
          <a:xfrm>
            <a:off x="741903" y="1367989"/>
            <a:ext cx="1760417" cy="138499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9000" b="1" noProof="1">
                <a:solidFill>
                  <a:srgbClr val="3B549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012D5A-917F-42AA-85A7-D77C7F9C78DF}"/>
              </a:ext>
            </a:extLst>
          </p:cNvPr>
          <p:cNvSpPr txBox="1"/>
          <p:nvPr/>
        </p:nvSpPr>
        <p:spPr>
          <a:xfrm>
            <a:off x="2314922" y="2519082"/>
            <a:ext cx="176041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altLang="zh-CN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Hiện trạng tin học</a:t>
            </a:r>
            <a:endParaRPr lang="en-US" altLang="zh-CN" sz="1400" noProof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35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173220" cy="611505"/>
            <a:chOff x="7" y="433"/>
            <a:chExt cx="6572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638" y="433"/>
              <a:ext cx="494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giáo viên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68FD5EB6-4116-45CC-A511-A2F93FF1EE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485900"/>
            <a:ext cx="3686175" cy="260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ECAB7-21F6-4333-9254-6FC912D2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600"/>
            <a:ext cx="45529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173220" cy="611505"/>
            <a:chOff x="7" y="433"/>
            <a:chExt cx="6572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638" y="433"/>
              <a:ext cx="494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giáo viên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68FD5EB6-4116-45CC-A511-A2F93FF1EE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485900"/>
            <a:ext cx="3686175" cy="260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2C830-D3D6-4355-B8CE-49379E73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42" y="828675"/>
            <a:ext cx="46101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3951605" cy="611505"/>
            <a:chOff x="7" y="433"/>
            <a:chExt cx="6223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4645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lớp học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1294BECB-E5EC-4FAC-9BB7-F8378ACE0D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332230"/>
            <a:ext cx="3819525" cy="2955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3A1BE4-B2D5-4213-BFCA-EA0338DD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62" y="904875"/>
            <a:ext cx="4505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0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3951605" cy="611505"/>
            <a:chOff x="7" y="433"/>
            <a:chExt cx="6223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4645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lớp học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1294BECB-E5EC-4FAC-9BB7-F8378ACE0D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332230"/>
            <a:ext cx="3819525" cy="2955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083F0-5A56-4FE0-8310-5F55EA27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62" y="1019175"/>
            <a:ext cx="45815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3951605" cy="611505"/>
            <a:chOff x="7" y="433"/>
            <a:chExt cx="6223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4645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lớp học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1294BECB-E5EC-4FAC-9BB7-F8378ACE0D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332230"/>
            <a:ext cx="3819525" cy="2955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55B89-8F1C-447D-9408-41BA228C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7" y="886460"/>
            <a:ext cx="4600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3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3951605" cy="611505"/>
            <a:chOff x="7" y="433"/>
            <a:chExt cx="6223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4645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Quản lý lớp học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1294BECB-E5EC-4FAC-9BB7-F8378ACE0D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332230"/>
            <a:ext cx="3819525" cy="2955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533B1E-D062-47C0-9A20-6AD99C81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886460"/>
            <a:ext cx="4533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25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248150" cy="611505"/>
            <a:chOff x="7" y="433"/>
            <a:chExt cx="6690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5112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Báo cáo, thống kê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4946A6-571E-4B17-8ED3-059C90A25B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" y="1439862"/>
            <a:ext cx="4329112" cy="27971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1C264-1B2D-4F5F-A46D-7400515A6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752475"/>
            <a:ext cx="4552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66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4248150" cy="611505"/>
            <a:chOff x="7" y="433"/>
            <a:chExt cx="6690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85" y="433"/>
              <a:ext cx="5112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Báo cáo, thống kê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39C7EF4-D5BA-4949-9408-0068F04275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" y="1439862"/>
            <a:ext cx="4329112" cy="2797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E4CDF-8ED1-41DD-825B-F995EE868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5" y="1143000"/>
            <a:ext cx="45910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5775960" cy="611505"/>
            <a:chOff x="7" y="433"/>
            <a:chExt cx="9096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4" y="478"/>
              <a:ext cx="738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Chuyển hồ 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lên năm học mới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2F3BB2-9F64-412E-BF5F-95A4527889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471612"/>
            <a:ext cx="3724275" cy="2200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A663E7-8152-47A5-A4AB-9C304CA9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5" y="885825"/>
            <a:ext cx="45529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21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445" y="274955"/>
            <a:ext cx="5775960" cy="611505"/>
            <a:chOff x="7" y="433"/>
            <a:chExt cx="9096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4" y="478"/>
              <a:ext cx="738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Usecase Chuyển hồ 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lên năm học mới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2F3BB2-9F64-412E-BF5F-95A4527889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471612"/>
            <a:ext cx="3724275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7A1C5-39C7-4D8A-AD7F-3DBD6479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57250"/>
            <a:ext cx="3904383" cy="42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7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528B59C-BF3B-459E-9854-E13905080BE8}"/>
              </a:ext>
            </a:extLst>
          </p:cNvPr>
          <p:cNvSpPr/>
          <p:nvPr/>
        </p:nvSpPr>
        <p:spPr>
          <a:xfrm>
            <a:off x="3646017" y="933341"/>
            <a:ext cx="1858219" cy="595059"/>
          </a:xfrm>
          <a:prstGeom prst="round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13"/>
          <p:cNvSpPr/>
          <p:nvPr/>
        </p:nvSpPr>
        <p:spPr>
          <a:xfrm>
            <a:off x="4445" y="274955"/>
            <a:ext cx="1078230" cy="611505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-1" fmla="*/ 0 w 2222628"/>
              <a:gd name="connsiteY0-2" fmla="*/ 964353 h 964353"/>
              <a:gd name="connsiteX1-3" fmla="*/ 19729 w 2222628"/>
              <a:gd name="connsiteY1-4" fmla="*/ 0 h 964353"/>
              <a:gd name="connsiteX2-5" fmla="*/ 2222628 w 2222628"/>
              <a:gd name="connsiteY2-6" fmla="*/ 0 h 964353"/>
              <a:gd name="connsiteX3-7" fmla="*/ 1717124 w 2222628"/>
              <a:gd name="connsiteY3-8" fmla="*/ 964353 h 964353"/>
              <a:gd name="connsiteX4-9" fmla="*/ 0 w 2222628"/>
              <a:gd name="connsiteY4-10" fmla="*/ 964353 h 964353"/>
              <a:gd name="connsiteX0-11" fmla="*/ 0 w 2222628"/>
              <a:gd name="connsiteY0-12" fmla="*/ 964353 h 964353"/>
              <a:gd name="connsiteX1-13" fmla="*/ 679 w 2222628"/>
              <a:gd name="connsiteY1-14" fmla="*/ 0 h 964353"/>
              <a:gd name="connsiteX2-15" fmla="*/ 2222628 w 2222628"/>
              <a:gd name="connsiteY2-16" fmla="*/ 0 h 964353"/>
              <a:gd name="connsiteX3-17" fmla="*/ 1717124 w 2222628"/>
              <a:gd name="connsiteY3-18" fmla="*/ 964353 h 964353"/>
              <a:gd name="connsiteX4-19" fmla="*/ 0 w 2222628"/>
              <a:gd name="connsiteY4-20" fmla="*/ 964353 h 9643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6533" y="274954"/>
            <a:ext cx="2291080" cy="5537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3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Hiện trạng tổ chức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C3A12127-BBEC-44D3-BF6A-C3F75875747B}"/>
              </a:ext>
            </a:extLst>
          </p:cNvPr>
          <p:cNvSpPr/>
          <p:nvPr/>
        </p:nvSpPr>
        <p:spPr>
          <a:xfrm>
            <a:off x="3924148" y="958508"/>
            <a:ext cx="1301959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Hiệu tr</a:t>
            </a:r>
            <a:r>
              <a:rPr lang="vi-VN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ư</a:t>
            </a:r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ởng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72EEC6-2D50-44C0-BC7B-125BB49AB1C7}"/>
              </a:ext>
            </a:extLst>
          </p:cNvPr>
          <p:cNvSpPr/>
          <p:nvPr/>
        </p:nvSpPr>
        <p:spPr>
          <a:xfrm>
            <a:off x="3642890" y="1869788"/>
            <a:ext cx="1858219" cy="595059"/>
          </a:xfrm>
          <a:prstGeom prst="roundRect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32BD1CDC-8461-4522-A844-38A9B4058F4A}"/>
              </a:ext>
            </a:extLst>
          </p:cNvPr>
          <p:cNvSpPr/>
          <p:nvPr/>
        </p:nvSpPr>
        <p:spPr>
          <a:xfrm>
            <a:off x="3724651" y="1938298"/>
            <a:ext cx="1694695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Phó hiệu tr</a:t>
            </a:r>
            <a:r>
              <a:rPr lang="vi-VN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ư</a:t>
            </a:r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ởng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85D470A-70A3-4ACF-A14F-0B20BD4D8F42}"/>
              </a:ext>
            </a:extLst>
          </p:cNvPr>
          <p:cNvSpPr/>
          <p:nvPr/>
        </p:nvSpPr>
        <p:spPr>
          <a:xfrm>
            <a:off x="377847" y="2992072"/>
            <a:ext cx="1122224" cy="595059"/>
          </a:xfrm>
          <a:prstGeom prst="round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8AD3910C-1D8D-4CF7-81DE-66A4200CBCFF}"/>
              </a:ext>
            </a:extLst>
          </p:cNvPr>
          <p:cNvSpPr/>
          <p:nvPr/>
        </p:nvSpPr>
        <p:spPr>
          <a:xfrm>
            <a:off x="675046" y="3051074"/>
            <a:ext cx="562975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Tổ 1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672D11-359C-4469-B0C1-C4C5BEC3B622}"/>
              </a:ext>
            </a:extLst>
          </p:cNvPr>
          <p:cNvSpPr/>
          <p:nvPr/>
        </p:nvSpPr>
        <p:spPr>
          <a:xfrm>
            <a:off x="2202429" y="2992073"/>
            <a:ext cx="1122224" cy="595059"/>
          </a:xfrm>
          <a:prstGeom prst="round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111F1-786B-40DE-B87D-74B69D387BA5}"/>
              </a:ext>
            </a:extLst>
          </p:cNvPr>
          <p:cNvSpPr/>
          <p:nvPr/>
        </p:nvSpPr>
        <p:spPr>
          <a:xfrm>
            <a:off x="4010885" y="2992072"/>
            <a:ext cx="1122224" cy="595059"/>
          </a:xfrm>
          <a:prstGeom prst="round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1D3069E-9C71-4233-BA86-893BE72356B2}"/>
              </a:ext>
            </a:extLst>
          </p:cNvPr>
          <p:cNvSpPr/>
          <p:nvPr/>
        </p:nvSpPr>
        <p:spPr>
          <a:xfrm>
            <a:off x="7722373" y="2992072"/>
            <a:ext cx="1122224" cy="595059"/>
          </a:xfrm>
          <a:prstGeom prst="round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A1CA4F6-98D5-40C2-BA6D-A7931F2B6E66}"/>
              </a:ext>
            </a:extLst>
          </p:cNvPr>
          <p:cNvSpPr/>
          <p:nvPr/>
        </p:nvSpPr>
        <p:spPr>
          <a:xfrm>
            <a:off x="3534694" y="4151156"/>
            <a:ext cx="2074607" cy="595059"/>
          </a:xfrm>
          <a:prstGeom prst="roundRect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">
            <a:extLst>
              <a:ext uri="{FF2B5EF4-FFF2-40B4-BE49-F238E27FC236}">
                <a16:creationId xmlns:a16="http://schemas.microsoft.com/office/drawing/2014/main" id="{B5C4AA0B-D7E6-4B2F-A5D4-06EF246B3EA6}"/>
              </a:ext>
            </a:extLst>
          </p:cNvPr>
          <p:cNvSpPr/>
          <p:nvPr/>
        </p:nvSpPr>
        <p:spPr>
          <a:xfrm>
            <a:off x="3534694" y="4210159"/>
            <a:ext cx="2074607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Giáo viên chủ nhiệm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5F154FF-818A-4073-A1B2-598FEDCB82D0}"/>
              </a:ext>
            </a:extLst>
          </p:cNvPr>
          <p:cNvSpPr/>
          <p:nvPr/>
        </p:nvSpPr>
        <p:spPr>
          <a:xfrm>
            <a:off x="5900918" y="2992072"/>
            <a:ext cx="1122224" cy="595059"/>
          </a:xfrm>
          <a:prstGeom prst="round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 4">
            <a:extLst>
              <a:ext uri="{FF2B5EF4-FFF2-40B4-BE49-F238E27FC236}">
                <a16:creationId xmlns:a16="http://schemas.microsoft.com/office/drawing/2014/main" id="{26A8BDB9-1D62-4A29-9FC8-C99E0855C58F}"/>
              </a:ext>
            </a:extLst>
          </p:cNvPr>
          <p:cNvSpPr/>
          <p:nvPr/>
        </p:nvSpPr>
        <p:spPr>
          <a:xfrm>
            <a:off x="2462016" y="3037089"/>
            <a:ext cx="603050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Tổ 2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47" name="矩形 4">
            <a:extLst>
              <a:ext uri="{FF2B5EF4-FFF2-40B4-BE49-F238E27FC236}">
                <a16:creationId xmlns:a16="http://schemas.microsoft.com/office/drawing/2014/main" id="{61731CD4-C9C4-4D64-9B0D-9A6C8010460B}"/>
              </a:ext>
            </a:extLst>
          </p:cNvPr>
          <p:cNvSpPr/>
          <p:nvPr/>
        </p:nvSpPr>
        <p:spPr>
          <a:xfrm>
            <a:off x="4311300" y="3037089"/>
            <a:ext cx="599844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Tổ 3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48" name="矩形 4">
            <a:extLst>
              <a:ext uri="{FF2B5EF4-FFF2-40B4-BE49-F238E27FC236}">
                <a16:creationId xmlns:a16="http://schemas.microsoft.com/office/drawing/2014/main" id="{55B7EC56-CBB2-4BA8-BF4D-BF56250F3E7C}"/>
              </a:ext>
            </a:extLst>
          </p:cNvPr>
          <p:cNvSpPr/>
          <p:nvPr/>
        </p:nvSpPr>
        <p:spPr>
          <a:xfrm>
            <a:off x="6160505" y="3051074"/>
            <a:ext cx="603050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Tổ 4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49" name="矩形 4">
            <a:extLst>
              <a:ext uri="{FF2B5EF4-FFF2-40B4-BE49-F238E27FC236}">
                <a16:creationId xmlns:a16="http://schemas.microsoft.com/office/drawing/2014/main" id="{AA985214-97C6-4627-B4C0-5180F14CD5D3}"/>
              </a:ext>
            </a:extLst>
          </p:cNvPr>
          <p:cNvSpPr/>
          <p:nvPr/>
        </p:nvSpPr>
        <p:spPr>
          <a:xfrm>
            <a:off x="7981960" y="3051074"/>
            <a:ext cx="603050" cy="4770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5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Tổ 5</a:t>
            </a:r>
            <a:endParaRPr lang="zh-CN" altLang="en-US" sz="2500" dirty="0">
              <a:solidFill>
                <a:schemeClr val="bg1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2DFE9A-DBA5-4E9B-98F4-EEDA7DE93CF1}"/>
              </a:ext>
            </a:extLst>
          </p:cNvPr>
          <p:cNvCxnSpPr>
            <a:stCxn id="44" idx="2"/>
            <a:endCxn id="28" idx="0"/>
          </p:cNvCxnSpPr>
          <p:nvPr/>
        </p:nvCxnSpPr>
        <p:spPr>
          <a:xfrm flipH="1">
            <a:off x="4572000" y="1528400"/>
            <a:ext cx="3127" cy="341388"/>
          </a:xfrm>
          <a:prstGeom prst="straightConnector1">
            <a:avLst/>
          </a:prstGeom>
          <a:ln>
            <a:solidFill>
              <a:srgbClr val="E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42C213-EDE5-4D99-B554-F9F89AF84C45}"/>
              </a:ext>
            </a:extLst>
          </p:cNvPr>
          <p:cNvCxnSpPr>
            <a:stCxn id="28" idx="2"/>
            <a:endCxn id="36" idx="0"/>
          </p:cNvCxnSpPr>
          <p:nvPr/>
        </p:nvCxnSpPr>
        <p:spPr>
          <a:xfrm flipH="1">
            <a:off x="4571997" y="2464847"/>
            <a:ext cx="3" cy="527225"/>
          </a:xfrm>
          <a:prstGeom prst="straightConnector1">
            <a:avLst/>
          </a:prstGeom>
          <a:ln>
            <a:solidFill>
              <a:srgbClr val="5E7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1FC4E2-59E1-42C7-B43B-870C0765B8A9}"/>
              </a:ext>
            </a:extLst>
          </p:cNvPr>
          <p:cNvCxnSpPr>
            <a:stCxn id="36" idx="2"/>
            <a:endCxn id="42" idx="0"/>
          </p:cNvCxnSpPr>
          <p:nvPr/>
        </p:nvCxnSpPr>
        <p:spPr>
          <a:xfrm>
            <a:off x="4571997" y="3587131"/>
            <a:ext cx="1" cy="564025"/>
          </a:xfrm>
          <a:prstGeom prst="straightConnector1">
            <a:avLst/>
          </a:prstGeom>
          <a:ln>
            <a:solidFill>
              <a:srgbClr val="E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9D847D-F8DC-4036-855B-B27742264618}"/>
              </a:ext>
            </a:extLst>
          </p:cNvPr>
          <p:cNvCxnSpPr>
            <a:stCxn id="34" idx="2"/>
            <a:endCxn id="42" idx="0"/>
          </p:cNvCxnSpPr>
          <p:nvPr/>
        </p:nvCxnSpPr>
        <p:spPr>
          <a:xfrm>
            <a:off x="2763541" y="3587132"/>
            <a:ext cx="1808457" cy="564024"/>
          </a:xfrm>
          <a:prstGeom prst="straightConnector1">
            <a:avLst/>
          </a:prstGeom>
          <a:ln>
            <a:solidFill>
              <a:srgbClr val="E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A7307D7-A618-42C3-AD1A-9458BD8EC5CE}"/>
              </a:ext>
            </a:extLst>
          </p:cNvPr>
          <p:cNvCxnSpPr>
            <a:stCxn id="32" idx="2"/>
            <a:endCxn id="42" idx="0"/>
          </p:cNvCxnSpPr>
          <p:nvPr/>
        </p:nvCxnSpPr>
        <p:spPr>
          <a:xfrm>
            <a:off x="938959" y="3587131"/>
            <a:ext cx="3633039" cy="564025"/>
          </a:xfrm>
          <a:prstGeom prst="straightConnector1">
            <a:avLst/>
          </a:prstGeom>
          <a:ln>
            <a:solidFill>
              <a:srgbClr val="E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73D3A-AFEA-455D-A688-9AA9EDD4AEA1}"/>
              </a:ext>
            </a:extLst>
          </p:cNvPr>
          <p:cNvCxnSpPr>
            <a:stCxn id="45" idx="2"/>
            <a:endCxn id="42" idx="0"/>
          </p:cNvCxnSpPr>
          <p:nvPr/>
        </p:nvCxnSpPr>
        <p:spPr>
          <a:xfrm flipH="1">
            <a:off x="4571998" y="3587131"/>
            <a:ext cx="1890032" cy="564025"/>
          </a:xfrm>
          <a:prstGeom prst="straightConnector1">
            <a:avLst/>
          </a:prstGeom>
          <a:ln>
            <a:solidFill>
              <a:srgbClr val="E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BACC863-2C1E-4959-A90B-3CF9CFD3ECCA}"/>
              </a:ext>
            </a:extLst>
          </p:cNvPr>
          <p:cNvCxnSpPr>
            <a:stCxn id="38" idx="2"/>
            <a:endCxn id="42" idx="0"/>
          </p:cNvCxnSpPr>
          <p:nvPr/>
        </p:nvCxnSpPr>
        <p:spPr>
          <a:xfrm flipH="1">
            <a:off x="4571998" y="3587131"/>
            <a:ext cx="3711487" cy="564025"/>
          </a:xfrm>
          <a:prstGeom prst="straightConnector1">
            <a:avLst/>
          </a:prstGeom>
          <a:ln>
            <a:solidFill>
              <a:srgbClr val="E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7809BB-254E-4F7E-9C8F-8ED28761C761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2763541" y="2464847"/>
            <a:ext cx="1808459" cy="527226"/>
          </a:xfrm>
          <a:prstGeom prst="straightConnector1">
            <a:avLst/>
          </a:prstGeom>
          <a:ln>
            <a:solidFill>
              <a:srgbClr val="5E7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04D145-DEE2-4D60-9605-BE7C4C52C847}"/>
              </a:ext>
            </a:extLst>
          </p:cNvPr>
          <p:cNvCxnSpPr>
            <a:stCxn id="28" idx="2"/>
            <a:endCxn id="32" idx="0"/>
          </p:cNvCxnSpPr>
          <p:nvPr/>
        </p:nvCxnSpPr>
        <p:spPr>
          <a:xfrm flipH="1">
            <a:off x="938959" y="2464847"/>
            <a:ext cx="3633041" cy="527225"/>
          </a:xfrm>
          <a:prstGeom prst="straightConnector1">
            <a:avLst/>
          </a:prstGeom>
          <a:ln>
            <a:solidFill>
              <a:srgbClr val="5E7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EBF69B-A60F-4286-A517-356A171C8FB2}"/>
              </a:ext>
            </a:extLst>
          </p:cNvPr>
          <p:cNvCxnSpPr>
            <a:stCxn id="28" idx="2"/>
            <a:endCxn id="45" idx="0"/>
          </p:cNvCxnSpPr>
          <p:nvPr/>
        </p:nvCxnSpPr>
        <p:spPr>
          <a:xfrm>
            <a:off x="4572000" y="2464847"/>
            <a:ext cx="1890030" cy="527225"/>
          </a:xfrm>
          <a:prstGeom prst="straightConnector1">
            <a:avLst/>
          </a:prstGeom>
          <a:ln>
            <a:solidFill>
              <a:srgbClr val="5E7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E31102D-1479-46A5-8065-BCC9423321ED}"/>
              </a:ext>
            </a:extLst>
          </p:cNvPr>
          <p:cNvCxnSpPr>
            <a:stCxn id="28" idx="2"/>
            <a:endCxn id="38" idx="0"/>
          </p:cNvCxnSpPr>
          <p:nvPr/>
        </p:nvCxnSpPr>
        <p:spPr>
          <a:xfrm>
            <a:off x="4572000" y="2464847"/>
            <a:ext cx="3711485" cy="527225"/>
          </a:xfrm>
          <a:prstGeom prst="straightConnector1">
            <a:avLst/>
          </a:prstGeom>
          <a:ln>
            <a:solidFill>
              <a:srgbClr val="5E7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28" grpId="0" animBg="1"/>
      <p:bldP spid="29" grpId="0"/>
      <p:bldP spid="32" grpId="0" animBg="1"/>
      <p:bldP spid="33" grpId="0"/>
      <p:bldP spid="34" grpId="0" animBg="1"/>
      <p:bldP spid="36" grpId="0" animBg="1"/>
      <p:bldP spid="38" grpId="0" animBg="1"/>
      <p:bldP spid="42" grpId="0" animBg="1"/>
      <p:bldP spid="43" grpId="0"/>
      <p:bldP spid="45" grpId="0" animBg="1"/>
      <p:bldP spid="46" grpId="0"/>
      <p:bldP spid="47" grpId="0"/>
      <p:bldP spid="48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4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162D5FE5-F498-4BF7-BF0A-17FE0A2A5A4A}"/>
              </a:ext>
            </a:extLst>
          </p:cNvPr>
          <p:cNvSpPr/>
          <p:nvPr/>
        </p:nvSpPr>
        <p:spPr>
          <a:xfrm>
            <a:off x="2353256" y="1301247"/>
            <a:ext cx="4386909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45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Arial" panose="020B0604020202020204" pitchFamily="34" charset="0"/>
              </a:rPr>
              <a:t>Sơ đồ lớp mức phân tích</a:t>
            </a:r>
            <a:endParaRPr lang="zh-CN" altLang="en-US" sz="4500" b="1" noProof="1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  <a:sym typeface="Arial" panose="020B0604020202020204" pitchFamily="34" charset="0"/>
            </a:endParaRPr>
          </a:p>
        </p:txBody>
      </p:sp>
      <p:sp>
        <p:nvSpPr>
          <p:cNvPr id="14" name="MH_Others_1">
            <a:extLst>
              <a:ext uri="{FF2B5EF4-FFF2-40B4-BE49-F238E27FC236}">
                <a16:creationId xmlns:a16="http://schemas.microsoft.com/office/drawing/2014/main" id="{2E5F0E21-9052-4F09-92FC-832E2CB04E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39" y="1186755"/>
            <a:ext cx="1760417" cy="138499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9000" b="1" noProof="1">
                <a:solidFill>
                  <a:srgbClr val="3B549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69326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map&#10;&#10;Description automatically generated">
            <a:extLst>
              <a:ext uri="{FF2B5EF4-FFF2-40B4-BE49-F238E27FC236}">
                <a16:creationId xmlns:a16="http://schemas.microsoft.com/office/drawing/2014/main" id="{97EC427D-41EA-4B66-B494-F1869C3F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4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162D5FE5-F498-4BF7-BF0A-17FE0A2A5A4A}"/>
              </a:ext>
            </a:extLst>
          </p:cNvPr>
          <p:cNvSpPr/>
          <p:nvPr/>
        </p:nvSpPr>
        <p:spPr>
          <a:xfrm>
            <a:off x="2353256" y="1301247"/>
            <a:ext cx="4386909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45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Arial" panose="020B0604020202020204" pitchFamily="34" charset="0"/>
              </a:rPr>
              <a:t>Cơ sở dữ liệu</a:t>
            </a:r>
            <a:endParaRPr lang="zh-CN" altLang="en-US" sz="4500" b="1" noProof="1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  <a:sym typeface="Arial" panose="020B0604020202020204" pitchFamily="34" charset="0"/>
            </a:endParaRPr>
          </a:p>
        </p:txBody>
      </p:sp>
      <p:sp>
        <p:nvSpPr>
          <p:cNvPr id="14" name="MH_Others_1">
            <a:extLst>
              <a:ext uri="{FF2B5EF4-FFF2-40B4-BE49-F238E27FC236}">
                <a16:creationId xmlns:a16="http://schemas.microsoft.com/office/drawing/2014/main" id="{2E5F0E21-9052-4F09-92FC-832E2CB04E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39" y="1186755"/>
            <a:ext cx="1760417" cy="138499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9000" b="1" noProof="1">
                <a:solidFill>
                  <a:srgbClr val="3B549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06235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6">
            <a:extLst>
              <a:ext uri="{FF2B5EF4-FFF2-40B4-BE49-F238E27FC236}">
                <a16:creationId xmlns:a16="http://schemas.microsoft.com/office/drawing/2014/main" id="{CAAB7678-B4A8-4E1E-8E8A-ABD3B7B2423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cs typeface="+mn-ea"/>
              <a:sym typeface="+mn-lt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1DAF78-5082-4C9E-AF1C-BEC26323D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42" y="0"/>
            <a:ext cx="57493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4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162D5FE5-F498-4BF7-BF0A-17FE0A2A5A4A}"/>
              </a:ext>
            </a:extLst>
          </p:cNvPr>
          <p:cNvSpPr/>
          <p:nvPr/>
        </p:nvSpPr>
        <p:spPr>
          <a:xfrm>
            <a:off x="2353256" y="1301247"/>
            <a:ext cx="4386909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45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Arial" panose="020B0604020202020204" pitchFamily="34" charset="0"/>
              </a:rPr>
              <a:t>Kiến trúc hệ thống</a:t>
            </a:r>
            <a:endParaRPr lang="zh-CN" altLang="en-US" sz="4500" b="1" noProof="1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  <a:sym typeface="Arial" panose="020B0604020202020204" pitchFamily="34" charset="0"/>
            </a:endParaRPr>
          </a:p>
        </p:txBody>
      </p:sp>
      <p:sp>
        <p:nvSpPr>
          <p:cNvPr id="14" name="MH_Others_1">
            <a:extLst>
              <a:ext uri="{FF2B5EF4-FFF2-40B4-BE49-F238E27FC236}">
                <a16:creationId xmlns:a16="http://schemas.microsoft.com/office/drawing/2014/main" id="{2E5F0E21-9052-4F09-92FC-832E2CB04E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39" y="1186755"/>
            <a:ext cx="1760417" cy="138499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9000" b="1" noProof="1">
                <a:solidFill>
                  <a:srgbClr val="3B549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36697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1511153" y="1424023"/>
            <a:ext cx="2349218" cy="2803911"/>
          </a:xfrm>
          <a:custGeom>
            <a:avLst/>
            <a:gdLst>
              <a:gd name="T0" fmla="*/ 2932 w 5863"/>
              <a:gd name="T1" fmla="*/ 0 h 6999"/>
              <a:gd name="T2" fmla="*/ 5863 w 5863"/>
              <a:gd name="T3" fmla="*/ 2932 h 6999"/>
              <a:gd name="T4" fmla="*/ 5450 w 5863"/>
              <a:gd name="T5" fmla="*/ 4434 h 6999"/>
              <a:gd name="T6" fmla="*/ 2932 w 5863"/>
              <a:gd name="T7" fmla="*/ 6999 h 6999"/>
              <a:gd name="T8" fmla="*/ 414 w 5863"/>
              <a:gd name="T9" fmla="*/ 4434 h 6999"/>
              <a:gd name="T10" fmla="*/ 0 w 5863"/>
              <a:gd name="T11" fmla="*/ 2932 h 6999"/>
              <a:gd name="T12" fmla="*/ 2932 w 5863"/>
              <a:gd name="T13" fmla="*/ 0 h 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3" h="6999">
                <a:moveTo>
                  <a:pt x="2932" y="0"/>
                </a:moveTo>
                <a:cubicBezTo>
                  <a:pt x="4550" y="0"/>
                  <a:pt x="5863" y="1313"/>
                  <a:pt x="5863" y="2932"/>
                </a:cubicBezTo>
                <a:cubicBezTo>
                  <a:pt x="5863" y="3480"/>
                  <a:pt x="5712" y="3994"/>
                  <a:pt x="5450" y="4434"/>
                </a:cubicBezTo>
                <a:cubicBezTo>
                  <a:pt x="5201" y="4840"/>
                  <a:pt x="3807" y="6359"/>
                  <a:pt x="2932" y="6999"/>
                </a:cubicBezTo>
                <a:cubicBezTo>
                  <a:pt x="2056" y="6359"/>
                  <a:pt x="663" y="4840"/>
                  <a:pt x="414" y="4434"/>
                </a:cubicBezTo>
                <a:cubicBezTo>
                  <a:pt x="151" y="3994"/>
                  <a:pt x="0" y="3480"/>
                  <a:pt x="0" y="2932"/>
                </a:cubicBezTo>
                <a:cubicBezTo>
                  <a:pt x="0" y="1313"/>
                  <a:pt x="1313" y="0"/>
                  <a:pt x="2932" y="0"/>
                </a:cubicBezTo>
                <a:close/>
              </a:path>
            </a:pathLst>
          </a:custGeom>
          <a:solidFill>
            <a:srgbClr val="5E72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3586800" y="2474869"/>
            <a:ext cx="1494106" cy="1783291"/>
          </a:xfrm>
          <a:custGeom>
            <a:avLst/>
            <a:gdLst>
              <a:gd name="T0" fmla="*/ 2932 w 5863"/>
              <a:gd name="T1" fmla="*/ 0 h 6999"/>
              <a:gd name="T2" fmla="*/ 5863 w 5863"/>
              <a:gd name="T3" fmla="*/ 2932 h 6999"/>
              <a:gd name="T4" fmla="*/ 5450 w 5863"/>
              <a:gd name="T5" fmla="*/ 4434 h 6999"/>
              <a:gd name="T6" fmla="*/ 2932 w 5863"/>
              <a:gd name="T7" fmla="*/ 6999 h 6999"/>
              <a:gd name="T8" fmla="*/ 414 w 5863"/>
              <a:gd name="T9" fmla="*/ 4434 h 6999"/>
              <a:gd name="T10" fmla="*/ 0 w 5863"/>
              <a:gd name="T11" fmla="*/ 2932 h 6999"/>
              <a:gd name="T12" fmla="*/ 2932 w 5863"/>
              <a:gd name="T13" fmla="*/ 0 h 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3" h="6999">
                <a:moveTo>
                  <a:pt x="2932" y="0"/>
                </a:moveTo>
                <a:cubicBezTo>
                  <a:pt x="4550" y="0"/>
                  <a:pt x="5863" y="1313"/>
                  <a:pt x="5863" y="2932"/>
                </a:cubicBezTo>
                <a:cubicBezTo>
                  <a:pt x="5863" y="3480"/>
                  <a:pt x="5712" y="3994"/>
                  <a:pt x="5450" y="4434"/>
                </a:cubicBezTo>
                <a:cubicBezTo>
                  <a:pt x="5201" y="4840"/>
                  <a:pt x="3807" y="6359"/>
                  <a:pt x="2932" y="6999"/>
                </a:cubicBezTo>
                <a:cubicBezTo>
                  <a:pt x="2056" y="6359"/>
                  <a:pt x="663" y="4840"/>
                  <a:pt x="414" y="4434"/>
                </a:cubicBezTo>
                <a:cubicBezTo>
                  <a:pt x="151" y="3994"/>
                  <a:pt x="0" y="3480"/>
                  <a:pt x="0" y="2932"/>
                </a:cubicBezTo>
                <a:cubicBezTo>
                  <a:pt x="0" y="1313"/>
                  <a:pt x="1313" y="0"/>
                  <a:pt x="2932" y="0"/>
                </a:cubicBezTo>
                <a:close/>
              </a:path>
            </a:pathLst>
          </a:custGeom>
          <a:solidFill>
            <a:srgbClr val="ECC84B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190748" y="1419622"/>
            <a:ext cx="701804" cy="702078"/>
          </a:xfrm>
          <a:prstGeom prst="ellipse">
            <a:avLst/>
          </a:prstGeom>
          <a:solidFill>
            <a:srgbClr val="ECC84B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/>
          <a:lstStyle/>
          <a:p>
            <a:pPr defTabSz="685165"/>
            <a:endParaRPr lang="zh-CN" altLang="en-US" sz="1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787504" y="2637864"/>
            <a:ext cx="586805" cy="587034"/>
          </a:xfrm>
          <a:prstGeom prst="ellipse">
            <a:avLst/>
          </a:prstGeom>
          <a:solidFill>
            <a:srgbClr val="5E7296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/>
          <a:lstStyle/>
          <a:p>
            <a:pPr defTabSz="685165"/>
            <a:endParaRPr lang="zh-CN" altLang="en-US" sz="1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3428499" y="1562912"/>
            <a:ext cx="289145" cy="377008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4949452" y="2808850"/>
            <a:ext cx="239453" cy="276981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r>
              <a:rPr lang="en-US" altLang="zh-CN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2227309" y="1879770"/>
            <a:ext cx="814930" cy="992561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pPr algn="ctr"/>
            <a:r>
              <a:rPr lang="en-US" altLang="zh-CN" sz="3000">
                <a:solidFill>
                  <a:srgbClr val="F8F8F8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Ngôn </a:t>
            </a:r>
          </a:p>
          <a:p>
            <a:pPr algn="ctr"/>
            <a:r>
              <a:rPr lang="en-US" altLang="zh-CN" sz="3000">
                <a:solidFill>
                  <a:srgbClr val="F8F8F8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ngữ</a:t>
            </a:r>
            <a:endParaRPr lang="zh-CN" altLang="en-US" sz="3000" dirty="0">
              <a:solidFill>
                <a:srgbClr val="F8F8F8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4217148" y="1475823"/>
            <a:ext cx="4298963" cy="453952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PHP + Laravel Framework</a:t>
            </a:r>
            <a:endParaRPr lang="en-US" altLang="zh-CN" sz="25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5543601" y="2947341"/>
            <a:ext cx="3600399" cy="453952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MySQL</a:t>
            </a:r>
            <a:endParaRPr lang="en-US" altLang="zh-CN" sz="25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45" y="274955"/>
            <a:ext cx="2553335" cy="611505"/>
            <a:chOff x="7" y="433"/>
            <a:chExt cx="4021" cy="963"/>
          </a:xfrm>
        </p:grpSpPr>
        <p:sp>
          <p:nvSpPr>
            <p:cNvPr id="3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5" y="478"/>
              <a:ext cx="2323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Framework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BDCA0B38-C7C1-4AE3-8F43-4D76A58F33B9}"/>
              </a:ext>
            </a:extLst>
          </p:cNvPr>
          <p:cNvSpPr txBox="1"/>
          <p:nvPr/>
        </p:nvSpPr>
        <p:spPr>
          <a:xfrm>
            <a:off x="3753263" y="3122445"/>
            <a:ext cx="1161180" cy="530896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pPr algn="ctr"/>
            <a:r>
              <a:rPr lang="en-US" altLang="zh-CN" sz="3000">
                <a:solidFill>
                  <a:srgbClr val="F8F8F8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Database</a:t>
            </a:r>
            <a:endParaRPr lang="zh-CN" altLang="en-US" sz="3000" dirty="0">
              <a:solidFill>
                <a:srgbClr val="F8F8F8"/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6">
            <a:extLst>
              <a:ext uri="{FF2B5EF4-FFF2-40B4-BE49-F238E27FC236}">
                <a16:creationId xmlns:a16="http://schemas.microsoft.com/office/drawing/2014/main" id="{F436CFDE-FA12-48EE-AF94-1FFB442D5A74}"/>
              </a:ext>
            </a:extLst>
          </p:cNvPr>
          <p:cNvSpPr/>
          <p:nvPr/>
        </p:nvSpPr>
        <p:spPr>
          <a:xfrm>
            <a:off x="1510018" y="1417739"/>
            <a:ext cx="6123964" cy="2695633"/>
          </a:xfrm>
          <a:prstGeom prst="rect">
            <a:avLst/>
          </a:prstGeom>
          <a:solidFill>
            <a:srgbClr val="ECC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5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45" y="274955"/>
            <a:ext cx="4323080" cy="611505"/>
            <a:chOff x="7" y="433"/>
            <a:chExt cx="6808" cy="963"/>
          </a:xfrm>
        </p:grpSpPr>
        <p:sp>
          <p:nvSpPr>
            <p:cNvPr id="3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644" y="507"/>
              <a:ext cx="517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Mô hình kiến trúc hệ thống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D3A7A1-67EC-4D43-B4F6-90BF283F33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0" y="1492380"/>
            <a:ext cx="5972175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53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4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162D5FE5-F498-4BF7-BF0A-17FE0A2A5A4A}"/>
              </a:ext>
            </a:extLst>
          </p:cNvPr>
          <p:cNvSpPr/>
          <p:nvPr/>
        </p:nvSpPr>
        <p:spPr>
          <a:xfrm>
            <a:off x="2353256" y="1301247"/>
            <a:ext cx="4386909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45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sym typeface="Arial" panose="020B0604020202020204" pitchFamily="34" charset="0"/>
              </a:rPr>
              <a:t>Demo &amp; Kết luận</a:t>
            </a:r>
            <a:endParaRPr lang="zh-CN" altLang="en-US" sz="4500" b="1" noProof="1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  <a:sym typeface="Arial" panose="020B0604020202020204" pitchFamily="34" charset="0"/>
            </a:endParaRPr>
          </a:p>
        </p:txBody>
      </p:sp>
      <p:sp>
        <p:nvSpPr>
          <p:cNvPr id="14" name="MH_Others_1">
            <a:extLst>
              <a:ext uri="{FF2B5EF4-FFF2-40B4-BE49-F238E27FC236}">
                <a16:creationId xmlns:a16="http://schemas.microsoft.com/office/drawing/2014/main" id="{2E5F0E21-9052-4F09-92FC-832E2CB04E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39" y="1186755"/>
            <a:ext cx="1760417" cy="138499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9000" b="1" noProof="1">
                <a:solidFill>
                  <a:srgbClr val="3B549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633838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45" y="274955"/>
            <a:ext cx="4323080" cy="611505"/>
            <a:chOff x="7" y="433"/>
            <a:chExt cx="6808" cy="963"/>
          </a:xfrm>
        </p:grpSpPr>
        <p:sp>
          <p:nvSpPr>
            <p:cNvPr id="3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08" y="507"/>
              <a:ext cx="5307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S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đồ liên kết các màn hình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37F96B-4EBD-40BD-923F-DAD3D1504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956"/>
            <a:ext cx="9144000" cy="29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7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45" y="274955"/>
            <a:ext cx="3231515" cy="650875"/>
            <a:chOff x="7" y="433"/>
            <a:chExt cx="5089" cy="1025"/>
          </a:xfrm>
        </p:grpSpPr>
        <p:sp>
          <p:nvSpPr>
            <p:cNvPr id="3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5" y="586"/>
              <a:ext cx="3391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Kết quả đạt đ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ư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ợc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sp>
        <p:nvSpPr>
          <p:cNvPr id="100" name="AutoShape 8">
            <a:extLst>
              <a:ext uri="{FF2B5EF4-FFF2-40B4-BE49-F238E27FC236}">
                <a16:creationId xmlns:a16="http://schemas.microsoft.com/office/drawing/2014/main" id="{6DE3162D-71DA-4D53-8CEE-F8A71DDF8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92" y="1769553"/>
            <a:ext cx="2382854" cy="302742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68178" tIns="34089" rIns="68178" bIns="34089" anchor="ctr"/>
          <a:lstStyle/>
          <a:p>
            <a:endParaRPr lang="zh-CN" altLang="en-US" sz="13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F71B02-302C-49D1-BC0D-58DF57D9BDC3}"/>
              </a:ext>
            </a:extLst>
          </p:cNvPr>
          <p:cNvSpPr/>
          <p:nvPr/>
        </p:nvSpPr>
        <p:spPr>
          <a:xfrm>
            <a:off x="937186" y="2132259"/>
            <a:ext cx="2228960" cy="234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Phân tích yêu cầu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Thiết kế dữ liệu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Cài đặt và kiểm thử với mô hình MVC trong Larevel Framework</a:t>
            </a:r>
          </a:p>
        </p:txBody>
      </p:sp>
      <p:sp>
        <p:nvSpPr>
          <p:cNvPr id="106" name="椭圆形标注 7">
            <a:extLst>
              <a:ext uri="{FF2B5EF4-FFF2-40B4-BE49-F238E27FC236}">
                <a16:creationId xmlns:a16="http://schemas.microsoft.com/office/drawing/2014/main" id="{B772DDD4-DC20-4C6F-AD3D-516582E7456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73940" y="1216137"/>
            <a:ext cx="687348" cy="470849"/>
          </a:xfrm>
          <a:prstGeom prst="wedgeEllipseCallout">
            <a:avLst>
              <a:gd name="adj1" fmla="val -27065"/>
              <a:gd name="adj2" fmla="val 71625"/>
            </a:avLst>
          </a:prstGeom>
          <a:solidFill>
            <a:srgbClr val="5E729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01</a:t>
            </a:r>
            <a:endParaRPr lang="zh-CN" altLang="en-US" sz="1575"/>
          </a:p>
        </p:txBody>
      </p:sp>
      <p:sp>
        <p:nvSpPr>
          <p:cNvPr id="107" name="AutoShape 8">
            <a:extLst>
              <a:ext uri="{FF2B5EF4-FFF2-40B4-BE49-F238E27FC236}">
                <a16:creationId xmlns:a16="http://schemas.microsoft.com/office/drawing/2014/main" id="{FCFC4536-F514-4552-BD3C-A159AC4A8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45" y="1769553"/>
            <a:ext cx="4122531" cy="302742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68178" tIns="34089" rIns="68178" bIns="34089" anchor="ctr"/>
          <a:lstStyle/>
          <a:p>
            <a:endParaRPr lang="zh-CN" altLang="en-US" sz="13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B029F31-3E69-4362-AA11-CB4F356026C9}"/>
              </a:ext>
            </a:extLst>
          </p:cNvPr>
          <p:cNvSpPr/>
          <p:nvPr/>
        </p:nvSpPr>
        <p:spPr>
          <a:xfrm>
            <a:off x="4492401" y="2255892"/>
            <a:ext cx="3785757" cy="234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Xây dựng phần mềm Quản lý học sinh với các chức năng: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Quản lý học sinh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Quản lý giáo viên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Quản lý lớp học</a:t>
            </a:r>
          </a:p>
        </p:txBody>
      </p:sp>
      <p:sp>
        <p:nvSpPr>
          <p:cNvPr id="109" name="椭圆形标注 7">
            <a:extLst>
              <a:ext uri="{FF2B5EF4-FFF2-40B4-BE49-F238E27FC236}">
                <a16:creationId xmlns:a16="http://schemas.microsoft.com/office/drawing/2014/main" id="{B7B3DE6D-1DF5-4177-AD1C-417878BBE27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31387" y="1216136"/>
            <a:ext cx="687348" cy="470849"/>
          </a:xfrm>
          <a:prstGeom prst="wedgeEllipseCallout">
            <a:avLst>
              <a:gd name="adj1" fmla="val -27065"/>
              <a:gd name="adj2" fmla="val 71625"/>
            </a:avLst>
          </a:prstGeom>
          <a:solidFill>
            <a:srgbClr val="ECC84B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01</a:t>
            </a:r>
            <a:endParaRPr lang="zh-CN" altLang="en-US" sz="1575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E4C186-F091-414F-BEAB-1BD4DCBA0E3B}"/>
              </a:ext>
            </a:extLst>
          </p:cNvPr>
          <p:cNvSpPr/>
          <p:nvPr/>
        </p:nvSpPr>
        <p:spPr>
          <a:xfrm>
            <a:off x="6450987" y="3172945"/>
            <a:ext cx="1995559" cy="95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Báo cáo thống kê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- Nhập/xuất Excel</a:t>
            </a:r>
          </a:p>
        </p:txBody>
      </p:sp>
    </p:spTree>
    <p:extLst>
      <p:ext uri="{BB962C8B-B14F-4D97-AF65-F5344CB8AC3E}">
        <p14:creationId xmlns:p14="http://schemas.microsoft.com/office/powerpoint/2010/main" val="1183805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5" grpId="0"/>
      <p:bldP spid="106" grpId="0" animBg="1"/>
      <p:bldP spid="107" grpId="0" animBg="1"/>
      <p:bldP spid="108" grpId="0"/>
      <p:bldP spid="109" grpId="0" animBg="1"/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4"/>
          <p:cNvSpPr/>
          <p:nvPr/>
        </p:nvSpPr>
        <p:spPr bwMode="auto">
          <a:xfrm>
            <a:off x="1074892" y="2126508"/>
            <a:ext cx="6861570" cy="1190"/>
          </a:xfrm>
          <a:custGeom>
            <a:avLst/>
            <a:gdLst>
              <a:gd name="T0" fmla="*/ 0 w 8374743"/>
              <a:gd name="T1" fmla="*/ 0 h 1349828"/>
              <a:gd name="T2" fmla="*/ 0 w 8374743"/>
              <a:gd name="T3" fmla="*/ 2 h 1349828"/>
              <a:gd name="T4" fmla="*/ 10004727 w 8374743"/>
              <a:gd name="T5" fmla="*/ 2 h 1349828"/>
              <a:gd name="T6" fmla="*/ 0 60000 65536"/>
              <a:gd name="T7" fmla="*/ 0 60000 65536"/>
              <a:gd name="T8" fmla="*/ 0 60000 65536"/>
              <a:gd name="T9" fmla="*/ 0 w 8374743"/>
              <a:gd name="T10" fmla="*/ 0 h 1349828"/>
              <a:gd name="T11" fmla="*/ 8374743 w 8374743"/>
              <a:gd name="T12" fmla="*/ 1349828 h 13498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74743" h="1349828">
                <a:moveTo>
                  <a:pt x="0" y="0"/>
                </a:moveTo>
                <a:lnTo>
                  <a:pt x="0" y="1349828"/>
                </a:lnTo>
                <a:lnTo>
                  <a:pt x="8374743" y="1349828"/>
                </a:lnTo>
              </a:path>
            </a:pathLst>
          </a:custGeom>
          <a:solidFill>
            <a:srgbClr val="2272AB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  <a:headEnd type="oval" w="med" len="med"/>
            <a:tailEnd type="oval" w="med" len="med"/>
          </a:ln>
        </p:spPr>
        <p:txBody>
          <a:bodyPr anchor="ctr"/>
          <a:lstStyle/>
          <a:p>
            <a:endParaRPr lang="zh-CN" altLang="en-US" sz="118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组合 5"/>
          <p:cNvGrpSpPr/>
          <p:nvPr/>
        </p:nvGrpSpPr>
        <p:grpSpPr bwMode="auto">
          <a:xfrm>
            <a:off x="448008" y="1492234"/>
            <a:ext cx="1330426" cy="2814363"/>
            <a:chOff x="0" y="0"/>
            <a:chExt cx="1774825" cy="3754438"/>
          </a:xfrm>
          <a:solidFill>
            <a:srgbClr val="DCC3A4"/>
          </a:solidFill>
        </p:grpSpPr>
        <p:sp>
          <p:nvSpPr>
            <p:cNvPr id="12" name="椭圆 6"/>
            <p:cNvSpPr>
              <a:spLocks noChangeArrowheads="1"/>
            </p:cNvSpPr>
            <p:nvPr/>
          </p:nvSpPr>
          <p:spPr bwMode="auto">
            <a:xfrm>
              <a:off x="1055687" y="750888"/>
              <a:ext cx="179388" cy="177800"/>
            </a:xfrm>
            <a:prstGeom prst="ellipse">
              <a:avLst/>
            </a:prstGeom>
            <a:solidFill>
              <a:srgbClr val="5E7296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椭圆形标注 7"/>
            <p:cNvSpPr>
              <a:spLocks noChangeArrowheads="1"/>
            </p:cNvSpPr>
            <p:nvPr/>
          </p:nvSpPr>
          <p:spPr bwMode="auto">
            <a:xfrm flipH="1">
              <a:off x="52705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5E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01</a:t>
              </a:r>
              <a:endParaRPr lang="zh-CN" altLang="en-US" sz="1575"/>
            </a:p>
          </p:txBody>
        </p:sp>
        <p:sp>
          <p:nvSpPr>
            <p:cNvPr id="14" name="任意多边形 8"/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5E7296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Tiếp nhận hồ s</a:t>
              </a:r>
              <a:r>
                <a:rPr lang="vi-VN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học sinh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15" name="组合 9"/>
          <p:cNvGrpSpPr/>
          <p:nvPr/>
        </p:nvGrpSpPr>
        <p:grpSpPr bwMode="auto">
          <a:xfrm>
            <a:off x="2052845" y="1492234"/>
            <a:ext cx="1330426" cy="2814363"/>
            <a:chOff x="0" y="0"/>
            <a:chExt cx="1774825" cy="3754438"/>
          </a:xfrm>
          <a:solidFill>
            <a:srgbClr val="554D53"/>
          </a:solidFill>
        </p:grpSpPr>
        <p:sp>
          <p:nvSpPr>
            <p:cNvPr id="16" name="椭圆 10"/>
            <p:cNvSpPr>
              <a:spLocks noChangeArrowheads="1"/>
            </p:cNvSpPr>
            <p:nvPr/>
          </p:nvSpPr>
          <p:spPr bwMode="auto">
            <a:xfrm>
              <a:off x="1011238" y="750888"/>
              <a:ext cx="179387" cy="177800"/>
            </a:xfrm>
            <a:prstGeom prst="ellipse">
              <a:avLst/>
            </a:prstGeom>
            <a:solidFill>
              <a:srgbClr val="ECC84B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椭圆形标注 11"/>
            <p:cNvSpPr>
              <a:spLocks noChangeArrowheads="1"/>
            </p:cNvSpPr>
            <p:nvPr/>
          </p:nvSpPr>
          <p:spPr bwMode="auto">
            <a:xfrm flipH="1">
              <a:off x="52705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ECC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02</a:t>
              </a:r>
              <a:endParaRPr lang="zh-CN" altLang="en-US" sz="1575"/>
            </a:p>
          </p:txBody>
        </p:sp>
        <p:sp>
          <p:nvSpPr>
            <p:cNvPr id="18" name="任意多边形 12"/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ECC84B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Nhập kết quả học tập của học sinh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19" name="组合 13"/>
          <p:cNvGrpSpPr/>
          <p:nvPr/>
        </p:nvGrpSpPr>
        <p:grpSpPr bwMode="auto">
          <a:xfrm>
            <a:off x="3649832" y="1492234"/>
            <a:ext cx="1331616" cy="2814363"/>
            <a:chOff x="0" y="0"/>
            <a:chExt cx="1776413" cy="3754438"/>
          </a:xfrm>
          <a:solidFill>
            <a:srgbClr val="A66E5A"/>
          </a:solidFill>
        </p:grpSpPr>
        <p:sp>
          <p:nvSpPr>
            <p:cNvPr id="20" name="椭圆 14"/>
            <p:cNvSpPr>
              <a:spLocks noChangeArrowheads="1"/>
            </p:cNvSpPr>
            <p:nvPr/>
          </p:nvSpPr>
          <p:spPr bwMode="auto">
            <a:xfrm>
              <a:off x="1008063" y="750888"/>
              <a:ext cx="179387" cy="177800"/>
            </a:xfrm>
            <a:prstGeom prst="ellipse">
              <a:avLst/>
            </a:prstGeom>
            <a:solidFill>
              <a:srgbClr val="5E7296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椭圆形标注 15"/>
            <p:cNvSpPr>
              <a:spLocks noChangeArrowheads="1"/>
            </p:cNvSpPr>
            <p:nvPr/>
          </p:nvSpPr>
          <p:spPr bwMode="auto">
            <a:xfrm flipH="1">
              <a:off x="528638" y="0"/>
              <a:ext cx="719137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5E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03</a:t>
              </a:r>
              <a:endParaRPr lang="zh-CN" altLang="en-US" sz="1575" dirty="0"/>
            </a:p>
          </p:txBody>
        </p:sp>
        <p:sp>
          <p:nvSpPr>
            <p:cNvPr id="22" name="任意多边形 16"/>
            <p:cNvSpPr>
              <a:spLocks noChangeArrowheads="1"/>
            </p:cNvSpPr>
            <p:nvPr/>
          </p:nvSpPr>
          <p:spPr bwMode="auto">
            <a:xfrm>
              <a:off x="0" y="1006475"/>
              <a:ext cx="1776413" cy="2747963"/>
            </a:xfrm>
            <a:custGeom>
              <a:avLst/>
              <a:gdLst>
                <a:gd name="T0" fmla="*/ 1573508 w 1293018"/>
                <a:gd name="T1" fmla="*/ 0 h 2000700"/>
                <a:gd name="T2" fmla="*/ 1717126 w 1293018"/>
                <a:gd name="T3" fmla="*/ 247494 h 2000700"/>
                <a:gd name="T4" fmla="*/ 2193250 w 1293018"/>
                <a:gd name="T5" fmla="*/ 247494 h 2000700"/>
                <a:gd name="T6" fmla="*/ 2440525 w 1293018"/>
                <a:gd name="T7" fmla="*/ 494643 h 2000700"/>
                <a:gd name="T8" fmla="*/ 2440525 w 1293018"/>
                <a:gd name="T9" fmla="*/ 3527180 h 2000700"/>
                <a:gd name="T10" fmla="*/ 2193250 w 1293018"/>
                <a:gd name="T11" fmla="*/ 3774329 h 2000700"/>
                <a:gd name="T12" fmla="*/ 247275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7275 w 1293018"/>
                <a:gd name="T19" fmla="*/ 247494 h 2000700"/>
                <a:gd name="T20" fmla="*/ 1429887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5E7296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Quản lý học sinh chuyển đến, chuyển đi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23" name="组合 17"/>
          <p:cNvGrpSpPr/>
          <p:nvPr/>
        </p:nvGrpSpPr>
        <p:grpSpPr bwMode="auto">
          <a:xfrm>
            <a:off x="5248009" y="1492234"/>
            <a:ext cx="1330426" cy="2814363"/>
            <a:chOff x="0" y="0"/>
            <a:chExt cx="1774825" cy="3754438"/>
          </a:xfrm>
          <a:solidFill>
            <a:srgbClr val="222222"/>
          </a:solidFill>
        </p:grpSpPr>
        <p:sp>
          <p:nvSpPr>
            <p:cNvPr id="24" name="椭圆 18"/>
            <p:cNvSpPr>
              <a:spLocks noChangeArrowheads="1"/>
            </p:cNvSpPr>
            <p:nvPr/>
          </p:nvSpPr>
          <p:spPr bwMode="auto">
            <a:xfrm>
              <a:off x="1006475" y="750888"/>
              <a:ext cx="179387" cy="177800"/>
            </a:xfrm>
            <a:prstGeom prst="ellipse">
              <a:avLst/>
            </a:prstGeom>
            <a:solidFill>
              <a:srgbClr val="ECC84B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5" name="椭圆形标注 19"/>
            <p:cNvSpPr>
              <a:spLocks noChangeArrowheads="1"/>
            </p:cNvSpPr>
            <p:nvPr/>
          </p:nvSpPr>
          <p:spPr bwMode="auto">
            <a:xfrm flipH="1">
              <a:off x="53340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ECC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04</a:t>
              </a:r>
              <a:endParaRPr lang="zh-CN" altLang="en-US" sz="1575"/>
            </a:p>
          </p:txBody>
        </p:sp>
        <p:sp>
          <p:nvSpPr>
            <p:cNvPr id="26" name="任意多边形 20"/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ECC84B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Khen th</a:t>
              </a:r>
              <a:r>
                <a:rPr lang="vi-VN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ư</a:t>
              </a: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ởng, kỷ luật</a:t>
              </a:r>
              <a:endParaRPr lang="zh-CN" altLang="zh-CN" sz="20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27" name="组合 1">
            <a:extLst>
              <a:ext uri="{FF2B5EF4-FFF2-40B4-BE49-F238E27FC236}">
                <a16:creationId xmlns:a16="http://schemas.microsoft.com/office/drawing/2014/main" id="{FFD67FD6-328C-4EB9-813C-69A96AFE3DE5}"/>
              </a:ext>
            </a:extLst>
          </p:cNvPr>
          <p:cNvGrpSpPr/>
          <p:nvPr/>
        </p:nvGrpSpPr>
        <p:grpSpPr>
          <a:xfrm>
            <a:off x="4445" y="274955"/>
            <a:ext cx="3491865" cy="611505"/>
            <a:chOff x="7" y="433"/>
            <a:chExt cx="5499" cy="963"/>
          </a:xfrm>
        </p:grpSpPr>
        <p:sp>
          <p:nvSpPr>
            <p:cNvPr id="28" name="Parallelogram 13">
              <a:extLst>
                <a:ext uri="{FF2B5EF4-FFF2-40B4-BE49-F238E27FC236}">
                  <a16:creationId xmlns:a16="http://schemas.microsoft.com/office/drawing/2014/main" id="{965832FE-5042-41AC-A71D-7DB0AFEA189E}"/>
                </a:ext>
              </a:extLst>
            </p:cNvPr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矩形 4">
              <a:extLst>
                <a:ext uri="{FF2B5EF4-FFF2-40B4-BE49-F238E27FC236}">
                  <a16:creationId xmlns:a16="http://schemas.microsoft.com/office/drawing/2014/main" id="{1AC14D1A-54A4-4753-941A-C76F8A4E6908}"/>
                </a:ext>
              </a:extLst>
            </p:cNvPr>
            <p:cNvSpPr/>
            <p:nvPr/>
          </p:nvSpPr>
          <p:spPr>
            <a:xfrm>
              <a:off x="1451" y="478"/>
              <a:ext cx="4055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Hiện trạng nghiệp vụ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30" name="组合 5">
            <a:extLst>
              <a:ext uri="{FF2B5EF4-FFF2-40B4-BE49-F238E27FC236}">
                <a16:creationId xmlns:a16="http://schemas.microsoft.com/office/drawing/2014/main" id="{D5B7A800-2C79-4C57-B140-400DA65D212F}"/>
              </a:ext>
            </a:extLst>
          </p:cNvPr>
          <p:cNvGrpSpPr/>
          <p:nvPr/>
        </p:nvGrpSpPr>
        <p:grpSpPr bwMode="auto">
          <a:xfrm>
            <a:off x="6840450" y="1492234"/>
            <a:ext cx="1330426" cy="2814363"/>
            <a:chOff x="0" y="0"/>
            <a:chExt cx="1774825" cy="3754438"/>
          </a:xfrm>
          <a:solidFill>
            <a:srgbClr val="DCC3A4"/>
          </a:solidFill>
        </p:grpSpPr>
        <p:sp>
          <p:nvSpPr>
            <p:cNvPr id="31" name="椭圆 6">
              <a:extLst>
                <a:ext uri="{FF2B5EF4-FFF2-40B4-BE49-F238E27FC236}">
                  <a16:creationId xmlns:a16="http://schemas.microsoft.com/office/drawing/2014/main" id="{D33CFDB8-8B54-49B1-8911-245886C7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687" y="750888"/>
              <a:ext cx="179388" cy="177800"/>
            </a:xfrm>
            <a:prstGeom prst="ellipse">
              <a:avLst/>
            </a:prstGeom>
            <a:solidFill>
              <a:srgbClr val="5E7296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2" name="椭圆形标注 7">
              <a:extLst>
                <a:ext uri="{FF2B5EF4-FFF2-40B4-BE49-F238E27FC236}">
                  <a16:creationId xmlns:a16="http://schemas.microsoft.com/office/drawing/2014/main" id="{AC837E0D-137F-4D16-B86A-117BE551C1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2705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5E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05</a:t>
              </a:r>
              <a:endParaRPr lang="zh-CN" altLang="en-US" sz="1575"/>
            </a:p>
          </p:txBody>
        </p:sp>
        <p:sp>
          <p:nvSpPr>
            <p:cNvPr id="33" name="任意多边形 8">
              <a:extLst>
                <a:ext uri="{FF2B5EF4-FFF2-40B4-BE49-F238E27FC236}">
                  <a16:creationId xmlns:a16="http://schemas.microsoft.com/office/drawing/2014/main" id="{699A8366-3F5F-407C-AF8E-5CF84D87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5E7296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Quản lý học sinh hoàn thành ch</a:t>
              </a:r>
              <a:r>
                <a:rPr lang="vi-VN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ư</a:t>
              </a: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ơng trình tiểu học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089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千图PPT彼岸天：ID 8661124库_组合 28"/>
          <p:cNvGrpSpPr/>
          <p:nvPr>
            <p:custDataLst>
              <p:tags r:id="rId1"/>
            </p:custDataLst>
          </p:nvPr>
        </p:nvGrpSpPr>
        <p:grpSpPr>
          <a:xfrm>
            <a:off x="1760806" y="1473327"/>
            <a:ext cx="1808480" cy="613798"/>
            <a:chOff x="3469352" y="2159307"/>
            <a:chExt cx="2411306" cy="81839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469352" y="2568506"/>
              <a:ext cx="148069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六边形 16"/>
            <p:cNvSpPr/>
            <p:nvPr/>
          </p:nvSpPr>
          <p:spPr>
            <a:xfrm>
              <a:off x="4931318" y="2159307"/>
              <a:ext cx="949340" cy="818397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18" name="任意多边形 31"/>
            <p:cNvSpPr/>
            <p:nvPr/>
          </p:nvSpPr>
          <p:spPr bwMode="auto">
            <a:xfrm>
              <a:off x="5205169" y="2399989"/>
              <a:ext cx="401638" cy="324768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rgbClr val="3B549E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013"/>
            </a:p>
          </p:txBody>
        </p:sp>
      </p:grpSp>
      <p:grpSp>
        <p:nvGrpSpPr>
          <p:cNvPr id="30" name="千图PPT彼岸天：ID 8661124库_组合 29"/>
          <p:cNvGrpSpPr/>
          <p:nvPr>
            <p:custDataLst>
              <p:tags r:id="rId2"/>
            </p:custDataLst>
          </p:nvPr>
        </p:nvGrpSpPr>
        <p:grpSpPr>
          <a:xfrm>
            <a:off x="2168100" y="2341665"/>
            <a:ext cx="2607867" cy="613798"/>
            <a:chOff x="4012411" y="3317092"/>
            <a:chExt cx="3477156" cy="818397"/>
          </a:xfrm>
        </p:grpSpPr>
        <p:cxnSp>
          <p:nvCxnSpPr>
            <p:cNvPr id="14" name="直接连接符 13"/>
            <p:cNvCxnSpPr>
              <a:cxnSpLocks/>
            </p:cNvCxnSpPr>
            <p:nvPr/>
          </p:nvCxnSpPr>
          <p:spPr>
            <a:xfrm>
              <a:off x="4012411" y="3726291"/>
              <a:ext cx="252668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六边形 19"/>
            <p:cNvSpPr/>
            <p:nvPr/>
          </p:nvSpPr>
          <p:spPr>
            <a:xfrm>
              <a:off x="6540227" y="3317092"/>
              <a:ext cx="949340" cy="818397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21" name="任意多边形 30"/>
            <p:cNvSpPr/>
            <p:nvPr/>
          </p:nvSpPr>
          <p:spPr bwMode="auto">
            <a:xfrm>
              <a:off x="6900235" y="3531271"/>
              <a:ext cx="349251" cy="338424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rgbClr val="ECC84B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013"/>
            </a:p>
          </p:txBody>
        </p:sp>
      </p:grpSp>
      <p:grpSp>
        <p:nvGrpSpPr>
          <p:cNvPr id="31" name="千图PPT彼岸天：ID 8661124库_组合 30"/>
          <p:cNvGrpSpPr/>
          <p:nvPr>
            <p:custDataLst>
              <p:tags r:id="rId3"/>
            </p:custDataLst>
          </p:nvPr>
        </p:nvGrpSpPr>
        <p:grpSpPr>
          <a:xfrm>
            <a:off x="1760807" y="3209258"/>
            <a:ext cx="1716109" cy="613798"/>
            <a:chOff x="3469352" y="4473882"/>
            <a:chExt cx="2288145" cy="818397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3469352" y="4883081"/>
              <a:ext cx="135369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六边形 15"/>
            <p:cNvSpPr/>
            <p:nvPr/>
          </p:nvSpPr>
          <p:spPr>
            <a:xfrm>
              <a:off x="4808157" y="4473882"/>
              <a:ext cx="949340" cy="818397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19" name="任意多边形 32"/>
            <p:cNvSpPr/>
            <p:nvPr/>
          </p:nvSpPr>
          <p:spPr bwMode="auto">
            <a:xfrm>
              <a:off x="5079194" y="4734705"/>
              <a:ext cx="400050" cy="29675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rgbClr val="3B549E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013"/>
            </a:p>
          </p:txBody>
        </p:sp>
      </p:grpSp>
      <p:grpSp>
        <p:nvGrpSpPr>
          <p:cNvPr id="2" name="千图PPT彼岸天：ID 8661124库_组合 1"/>
          <p:cNvGrpSpPr/>
          <p:nvPr>
            <p:custDataLst>
              <p:tags r:id="rId4"/>
            </p:custDataLst>
          </p:nvPr>
        </p:nvGrpSpPr>
        <p:grpSpPr>
          <a:xfrm>
            <a:off x="-195225" y="1451309"/>
            <a:ext cx="2364432" cy="2409291"/>
            <a:chOff x="861310" y="2129950"/>
            <a:chExt cx="3152576" cy="3212388"/>
          </a:xfrm>
        </p:grpSpPr>
        <p:sp>
          <p:nvSpPr>
            <p:cNvPr id="27" name="椭圆 26"/>
            <p:cNvSpPr/>
            <p:nvPr/>
          </p:nvSpPr>
          <p:spPr>
            <a:xfrm>
              <a:off x="1273176" y="2628666"/>
              <a:ext cx="2196176" cy="2196173"/>
            </a:xfrm>
            <a:prstGeom prst="ellipse">
              <a:avLst/>
            </a:pr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7" name="弧形 6"/>
            <p:cNvSpPr/>
            <p:nvPr/>
          </p:nvSpPr>
          <p:spPr>
            <a:xfrm>
              <a:off x="861310" y="2216799"/>
              <a:ext cx="3019909" cy="3019909"/>
            </a:xfrm>
            <a:prstGeom prst="arc">
              <a:avLst>
                <a:gd name="adj1" fmla="val 16200000"/>
                <a:gd name="adj2" fmla="val 5380469"/>
              </a:avLst>
            </a:prstGeom>
            <a:ln w="57150">
              <a:solidFill>
                <a:srgbClr val="ECC84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8" name="椭圆 7"/>
            <p:cNvSpPr/>
            <p:nvPr/>
          </p:nvSpPr>
          <p:spPr>
            <a:xfrm>
              <a:off x="3283068" y="2516787"/>
              <a:ext cx="200608" cy="2006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9" name="椭圆 8"/>
            <p:cNvSpPr/>
            <p:nvPr/>
          </p:nvSpPr>
          <p:spPr>
            <a:xfrm>
              <a:off x="3813278" y="3625987"/>
              <a:ext cx="200608" cy="2006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E72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3068" y="4735187"/>
              <a:ext cx="200608" cy="2006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CC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25" name="椭圆 24"/>
            <p:cNvSpPr/>
            <p:nvPr/>
          </p:nvSpPr>
          <p:spPr>
            <a:xfrm>
              <a:off x="2270958" y="2129950"/>
              <a:ext cx="200608" cy="200608"/>
            </a:xfrm>
            <a:prstGeom prst="ellipse">
              <a:avLst/>
            </a:prstGeom>
            <a:solidFill>
              <a:srgbClr val="5E7296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  <p:sp>
          <p:nvSpPr>
            <p:cNvPr id="26" name="椭圆 25"/>
            <p:cNvSpPr/>
            <p:nvPr/>
          </p:nvSpPr>
          <p:spPr>
            <a:xfrm>
              <a:off x="2270958" y="5141730"/>
              <a:ext cx="200608" cy="200608"/>
            </a:xfrm>
            <a:prstGeom prst="ellipse">
              <a:avLst/>
            </a:prstGeom>
            <a:solidFill>
              <a:srgbClr val="5E7296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013"/>
            </a:p>
          </p:txBody>
        </p:sp>
      </p:grpSp>
      <p:sp>
        <p:nvSpPr>
          <p:cNvPr id="38" name="文本框 2">
            <a:extLst>
              <a:ext uri="{FF2B5EF4-FFF2-40B4-BE49-F238E27FC236}">
                <a16:creationId xmlns:a16="http://schemas.microsoft.com/office/drawing/2014/main" id="{678173C3-6C3B-44B0-9048-DB139D817D95}"/>
              </a:ext>
            </a:extLst>
          </p:cNvPr>
          <p:cNvSpPr txBox="1"/>
          <p:nvPr/>
        </p:nvSpPr>
        <p:spPr>
          <a:xfrm>
            <a:off x="3699172" y="1533971"/>
            <a:ext cx="3684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Xây dựng bộ tra cứu chi tiết và mạnh mẽ hơn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39" name="文本框 1">
            <a:extLst>
              <a:ext uri="{FF2B5EF4-FFF2-40B4-BE49-F238E27FC236}">
                <a16:creationId xmlns:a16="http://schemas.microsoft.com/office/drawing/2014/main" id="{DF09F78B-9299-4089-A455-A35A9EF1507C}"/>
              </a:ext>
            </a:extLst>
          </p:cNvPr>
          <p:cNvSpPr txBox="1"/>
          <p:nvPr/>
        </p:nvSpPr>
        <p:spPr>
          <a:xfrm>
            <a:off x="4805797" y="2433629"/>
            <a:ext cx="4128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Xây dựng thêm các báo cáo, thống kê theo lớp học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40" name="文本框 2">
            <a:extLst>
              <a:ext uri="{FF2B5EF4-FFF2-40B4-BE49-F238E27FC236}">
                <a16:creationId xmlns:a16="http://schemas.microsoft.com/office/drawing/2014/main" id="{B3C59B69-1C95-4ADE-9B36-573311E2B566}"/>
              </a:ext>
            </a:extLst>
          </p:cNvPr>
          <p:cNvSpPr txBox="1"/>
          <p:nvPr/>
        </p:nvSpPr>
        <p:spPr>
          <a:xfrm>
            <a:off x="3699172" y="3317556"/>
            <a:ext cx="3499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Điều chỉnh giao diện đẹp và dễ sử dụng hơn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grpSp>
        <p:nvGrpSpPr>
          <p:cNvPr id="41" name="组合 1">
            <a:extLst>
              <a:ext uri="{FF2B5EF4-FFF2-40B4-BE49-F238E27FC236}">
                <a16:creationId xmlns:a16="http://schemas.microsoft.com/office/drawing/2014/main" id="{301E8D47-ACA9-48C3-89AE-2096E81465FA}"/>
              </a:ext>
            </a:extLst>
          </p:cNvPr>
          <p:cNvGrpSpPr/>
          <p:nvPr/>
        </p:nvGrpSpPr>
        <p:grpSpPr>
          <a:xfrm>
            <a:off x="4445" y="274955"/>
            <a:ext cx="3231515" cy="650875"/>
            <a:chOff x="7" y="433"/>
            <a:chExt cx="5089" cy="1025"/>
          </a:xfrm>
        </p:grpSpPr>
        <p:sp>
          <p:nvSpPr>
            <p:cNvPr id="42" name="Parallelogram 13">
              <a:extLst>
                <a:ext uri="{FF2B5EF4-FFF2-40B4-BE49-F238E27FC236}">
                  <a16:creationId xmlns:a16="http://schemas.microsoft.com/office/drawing/2014/main" id="{8DF010F5-0EB3-416C-A7D6-5DD2D046A77A}"/>
                </a:ext>
              </a:extLst>
            </p:cNvPr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矩形 4">
              <a:extLst>
                <a:ext uri="{FF2B5EF4-FFF2-40B4-BE49-F238E27FC236}">
                  <a16:creationId xmlns:a16="http://schemas.microsoft.com/office/drawing/2014/main" id="{AFF33A35-1C6E-4F5F-84CD-37B9BF622292}"/>
                </a:ext>
              </a:extLst>
            </p:cNvPr>
            <p:cNvSpPr/>
            <p:nvPr/>
          </p:nvSpPr>
          <p:spPr>
            <a:xfrm>
              <a:off x="1743" y="586"/>
              <a:ext cx="3353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H</a:t>
              </a:r>
              <a:r>
                <a:rPr lang="vi-VN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ư</a:t>
              </a:r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ớng phát triển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27096944-E77E-4A9B-A6B5-07655F086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39" y="2166614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403" y="169545"/>
            <a:ext cx="8805863" cy="4786313"/>
          </a:xfrm>
          <a:prstGeom prst="rect">
            <a:avLst/>
          </a:prstGeom>
          <a:noFill/>
          <a:ln w="25400">
            <a:solidFill>
              <a:srgbClr val="5E7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1043940" y="4555808"/>
            <a:ext cx="1983581" cy="601028"/>
          </a:xfrm>
          <a:prstGeom prst="rtTriangle">
            <a:avLst/>
          </a:prstGeom>
          <a:solidFill>
            <a:srgbClr val="485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00402858"/>
          <p:cNvPicPr>
            <a:picLocks noChangeAspect="1"/>
          </p:cNvPicPr>
          <p:nvPr/>
        </p:nvPicPr>
        <p:blipFill>
          <a:blip r:embed="rId3"/>
          <a:srcRect l="494" t="62985" r="-123" b="10382"/>
          <a:stretch>
            <a:fillRect/>
          </a:stretch>
        </p:blipFill>
        <p:spPr>
          <a:xfrm>
            <a:off x="3027521" y="2727960"/>
            <a:ext cx="6149340" cy="242887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 flipH="1">
            <a:off x="1427321" y="4661059"/>
            <a:ext cx="1600200" cy="495776"/>
          </a:xfrm>
          <a:prstGeom prst="rtTriangle">
            <a:avLst/>
          </a:prstGeom>
          <a:solidFill>
            <a:srgbClr val="5E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7653" y="264795"/>
            <a:ext cx="8599646" cy="4590098"/>
          </a:xfrm>
          <a:prstGeom prst="rect">
            <a:avLst/>
          </a:prstGeom>
          <a:noFill/>
          <a:ln w="28575" cmpd="sng">
            <a:solidFill>
              <a:srgbClr val="5E729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43940" y="2797016"/>
            <a:ext cx="40452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>
                <a:solidFill>
                  <a:srgbClr val="3B549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SE100.K11</a:t>
            </a:r>
            <a:endParaRPr lang="zh-CN" altLang="en-US" sz="1800" b="1" dirty="0">
              <a:solidFill>
                <a:srgbClr val="3B549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750" y="949325"/>
            <a:ext cx="5865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0" b="1" dirty="0">
                <a:solidFill>
                  <a:srgbClr val="3B549E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4"/>
          <p:cNvSpPr/>
          <p:nvPr/>
        </p:nvSpPr>
        <p:spPr bwMode="auto">
          <a:xfrm>
            <a:off x="1074892" y="2126508"/>
            <a:ext cx="6861570" cy="1190"/>
          </a:xfrm>
          <a:custGeom>
            <a:avLst/>
            <a:gdLst>
              <a:gd name="T0" fmla="*/ 0 w 8374743"/>
              <a:gd name="T1" fmla="*/ 0 h 1349828"/>
              <a:gd name="T2" fmla="*/ 0 w 8374743"/>
              <a:gd name="T3" fmla="*/ 2 h 1349828"/>
              <a:gd name="T4" fmla="*/ 10004727 w 8374743"/>
              <a:gd name="T5" fmla="*/ 2 h 1349828"/>
              <a:gd name="T6" fmla="*/ 0 60000 65536"/>
              <a:gd name="T7" fmla="*/ 0 60000 65536"/>
              <a:gd name="T8" fmla="*/ 0 60000 65536"/>
              <a:gd name="T9" fmla="*/ 0 w 8374743"/>
              <a:gd name="T10" fmla="*/ 0 h 1349828"/>
              <a:gd name="T11" fmla="*/ 8374743 w 8374743"/>
              <a:gd name="T12" fmla="*/ 1349828 h 13498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74743" h="1349828">
                <a:moveTo>
                  <a:pt x="0" y="0"/>
                </a:moveTo>
                <a:lnTo>
                  <a:pt x="0" y="1349828"/>
                </a:lnTo>
                <a:lnTo>
                  <a:pt x="8374743" y="1349828"/>
                </a:lnTo>
              </a:path>
            </a:pathLst>
          </a:custGeom>
          <a:solidFill>
            <a:srgbClr val="2272AB"/>
          </a:solidFill>
          <a:ln w="25400" cap="flat" cmpd="sng">
            <a:solidFill>
              <a:schemeClr val="tx1">
                <a:lumMod val="75000"/>
                <a:lumOff val="25000"/>
              </a:schemeClr>
            </a:solidFill>
            <a:bevel/>
            <a:headEnd type="oval" w="med" len="med"/>
            <a:tailEnd type="oval" w="med" len="med"/>
          </a:ln>
        </p:spPr>
        <p:txBody>
          <a:bodyPr anchor="ctr"/>
          <a:lstStyle/>
          <a:p>
            <a:endParaRPr lang="zh-CN" altLang="en-US" sz="118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组合 5"/>
          <p:cNvGrpSpPr/>
          <p:nvPr/>
        </p:nvGrpSpPr>
        <p:grpSpPr bwMode="auto">
          <a:xfrm>
            <a:off x="1496633" y="1492234"/>
            <a:ext cx="1330426" cy="2814363"/>
            <a:chOff x="0" y="0"/>
            <a:chExt cx="1774825" cy="3754438"/>
          </a:xfrm>
          <a:solidFill>
            <a:srgbClr val="DCC3A4"/>
          </a:solidFill>
        </p:grpSpPr>
        <p:sp>
          <p:nvSpPr>
            <p:cNvPr id="12" name="椭圆 6"/>
            <p:cNvSpPr>
              <a:spLocks noChangeArrowheads="1"/>
            </p:cNvSpPr>
            <p:nvPr/>
          </p:nvSpPr>
          <p:spPr bwMode="auto">
            <a:xfrm>
              <a:off x="1055687" y="750888"/>
              <a:ext cx="179388" cy="177800"/>
            </a:xfrm>
            <a:prstGeom prst="ellipse">
              <a:avLst/>
            </a:prstGeom>
            <a:solidFill>
              <a:srgbClr val="5E7296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椭圆形标注 7"/>
            <p:cNvSpPr>
              <a:spLocks noChangeArrowheads="1"/>
            </p:cNvSpPr>
            <p:nvPr/>
          </p:nvSpPr>
          <p:spPr bwMode="auto">
            <a:xfrm flipH="1">
              <a:off x="52705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5E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06</a:t>
              </a:r>
              <a:endParaRPr lang="zh-CN" altLang="en-US" sz="1575"/>
            </a:p>
          </p:txBody>
        </p:sp>
        <p:sp>
          <p:nvSpPr>
            <p:cNvPr id="14" name="任意多边形 8"/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5E7296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Quản lý lớp học, xếp môn học cho lớp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15" name="组合 9"/>
          <p:cNvGrpSpPr/>
          <p:nvPr/>
        </p:nvGrpSpPr>
        <p:grpSpPr bwMode="auto">
          <a:xfrm>
            <a:off x="3101470" y="1492234"/>
            <a:ext cx="1330426" cy="2814363"/>
            <a:chOff x="0" y="0"/>
            <a:chExt cx="1774825" cy="3754438"/>
          </a:xfrm>
          <a:solidFill>
            <a:srgbClr val="554D53"/>
          </a:solidFill>
        </p:grpSpPr>
        <p:sp>
          <p:nvSpPr>
            <p:cNvPr id="16" name="椭圆 10"/>
            <p:cNvSpPr>
              <a:spLocks noChangeArrowheads="1"/>
            </p:cNvSpPr>
            <p:nvPr/>
          </p:nvSpPr>
          <p:spPr bwMode="auto">
            <a:xfrm>
              <a:off x="1011238" y="750888"/>
              <a:ext cx="179387" cy="177800"/>
            </a:xfrm>
            <a:prstGeom prst="ellipse">
              <a:avLst/>
            </a:prstGeom>
            <a:solidFill>
              <a:srgbClr val="ECC84B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椭圆形标注 11"/>
            <p:cNvSpPr>
              <a:spLocks noChangeArrowheads="1"/>
            </p:cNvSpPr>
            <p:nvPr/>
          </p:nvSpPr>
          <p:spPr bwMode="auto">
            <a:xfrm flipH="1">
              <a:off x="52705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ECC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07</a:t>
              </a:r>
              <a:endParaRPr lang="zh-CN" altLang="en-US" sz="1575"/>
            </a:p>
          </p:txBody>
        </p:sp>
        <p:sp>
          <p:nvSpPr>
            <p:cNvPr id="18" name="任意多边形 12"/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ECC84B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Quản lý giáo viên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19" name="组合 13"/>
          <p:cNvGrpSpPr/>
          <p:nvPr/>
        </p:nvGrpSpPr>
        <p:grpSpPr bwMode="auto">
          <a:xfrm>
            <a:off x="4698457" y="1492234"/>
            <a:ext cx="1331616" cy="2814363"/>
            <a:chOff x="0" y="0"/>
            <a:chExt cx="1776413" cy="3754438"/>
          </a:xfrm>
          <a:solidFill>
            <a:srgbClr val="A66E5A"/>
          </a:solidFill>
        </p:grpSpPr>
        <p:sp>
          <p:nvSpPr>
            <p:cNvPr id="20" name="椭圆 14"/>
            <p:cNvSpPr>
              <a:spLocks noChangeArrowheads="1"/>
            </p:cNvSpPr>
            <p:nvPr/>
          </p:nvSpPr>
          <p:spPr bwMode="auto">
            <a:xfrm>
              <a:off x="1008063" y="750888"/>
              <a:ext cx="179387" cy="177800"/>
            </a:xfrm>
            <a:prstGeom prst="ellipse">
              <a:avLst/>
            </a:prstGeom>
            <a:solidFill>
              <a:srgbClr val="5E7296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椭圆形标注 15"/>
            <p:cNvSpPr>
              <a:spLocks noChangeArrowheads="1"/>
            </p:cNvSpPr>
            <p:nvPr/>
          </p:nvSpPr>
          <p:spPr bwMode="auto">
            <a:xfrm flipH="1">
              <a:off x="528638" y="0"/>
              <a:ext cx="719137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5E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08</a:t>
              </a:r>
              <a:endParaRPr lang="zh-CN" altLang="en-US" sz="1575" dirty="0"/>
            </a:p>
          </p:txBody>
        </p:sp>
        <p:sp>
          <p:nvSpPr>
            <p:cNvPr id="22" name="任意多边形 16"/>
            <p:cNvSpPr>
              <a:spLocks noChangeArrowheads="1"/>
            </p:cNvSpPr>
            <p:nvPr/>
          </p:nvSpPr>
          <p:spPr bwMode="auto">
            <a:xfrm>
              <a:off x="0" y="1006475"/>
              <a:ext cx="1776413" cy="2747963"/>
            </a:xfrm>
            <a:custGeom>
              <a:avLst/>
              <a:gdLst>
                <a:gd name="T0" fmla="*/ 1573508 w 1293018"/>
                <a:gd name="T1" fmla="*/ 0 h 2000700"/>
                <a:gd name="T2" fmla="*/ 1717126 w 1293018"/>
                <a:gd name="T3" fmla="*/ 247494 h 2000700"/>
                <a:gd name="T4" fmla="*/ 2193250 w 1293018"/>
                <a:gd name="T5" fmla="*/ 247494 h 2000700"/>
                <a:gd name="T6" fmla="*/ 2440525 w 1293018"/>
                <a:gd name="T7" fmla="*/ 494643 h 2000700"/>
                <a:gd name="T8" fmla="*/ 2440525 w 1293018"/>
                <a:gd name="T9" fmla="*/ 3527180 h 2000700"/>
                <a:gd name="T10" fmla="*/ 2193250 w 1293018"/>
                <a:gd name="T11" fmla="*/ 3774329 h 2000700"/>
                <a:gd name="T12" fmla="*/ 247275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7275 w 1293018"/>
                <a:gd name="T19" fmla="*/ 247494 h 2000700"/>
                <a:gd name="T20" fmla="*/ 1429887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5E7296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Chuyển hồ s</a:t>
              </a:r>
              <a:r>
                <a:rPr lang="vi-VN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ơ</a:t>
              </a: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 lên năm học mới</a:t>
              </a:r>
              <a:endParaRPr lang="zh-CN" altLang="zh-CN" sz="2000" dirty="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23" name="组合 17"/>
          <p:cNvGrpSpPr/>
          <p:nvPr/>
        </p:nvGrpSpPr>
        <p:grpSpPr bwMode="auto">
          <a:xfrm>
            <a:off x="6296634" y="1492234"/>
            <a:ext cx="1330426" cy="2814363"/>
            <a:chOff x="0" y="0"/>
            <a:chExt cx="1774825" cy="3754438"/>
          </a:xfrm>
          <a:solidFill>
            <a:srgbClr val="222222"/>
          </a:solidFill>
        </p:grpSpPr>
        <p:sp>
          <p:nvSpPr>
            <p:cNvPr id="24" name="椭圆 18"/>
            <p:cNvSpPr>
              <a:spLocks noChangeArrowheads="1"/>
            </p:cNvSpPr>
            <p:nvPr/>
          </p:nvSpPr>
          <p:spPr bwMode="auto">
            <a:xfrm>
              <a:off x="1006475" y="750888"/>
              <a:ext cx="179387" cy="177800"/>
            </a:xfrm>
            <a:prstGeom prst="ellipse">
              <a:avLst/>
            </a:prstGeom>
            <a:solidFill>
              <a:srgbClr val="ECC84B"/>
            </a:solidFill>
            <a:ln w="25400">
              <a:solidFill>
                <a:srgbClr val="FFFFFF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975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5" name="椭圆形标注 19"/>
            <p:cNvSpPr>
              <a:spLocks noChangeArrowheads="1"/>
            </p:cNvSpPr>
            <p:nvPr/>
          </p:nvSpPr>
          <p:spPr bwMode="auto">
            <a:xfrm flipH="1">
              <a:off x="533400" y="0"/>
              <a:ext cx="720725" cy="493713"/>
            </a:xfrm>
            <a:prstGeom prst="wedgeEllipseCallout">
              <a:avLst>
                <a:gd name="adj1" fmla="val -27065"/>
                <a:gd name="adj2" fmla="val 71625"/>
              </a:avLst>
            </a:prstGeom>
            <a:solidFill>
              <a:srgbClr val="ECC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09</a:t>
              </a:r>
              <a:endParaRPr lang="zh-CN" altLang="en-US" sz="1575"/>
            </a:p>
          </p:txBody>
        </p:sp>
        <p:sp>
          <p:nvSpPr>
            <p:cNvPr id="26" name="任意多边形 20"/>
            <p:cNvSpPr>
              <a:spLocks noChangeArrowheads="1"/>
            </p:cNvSpPr>
            <p:nvPr/>
          </p:nvSpPr>
          <p:spPr bwMode="auto">
            <a:xfrm>
              <a:off x="0" y="1006475"/>
              <a:ext cx="1774825" cy="2747963"/>
            </a:xfrm>
            <a:custGeom>
              <a:avLst/>
              <a:gdLst>
                <a:gd name="T0" fmla="*/ 1570696 w 1293018"/>
                <a:gd name="T1" fmla="*/ 0 h 2000700"/>
                <a:gd name="T2" fmla="*/ 1714058 w 1293018"/>
                <a:gd name="T3" fmla="*/ 247494 h 2000700"/>
                <a:gd name="T4" fmla="*/ 2189331 w 1293018"/>
                <a:gd name="T5" fmla="*/ 247494 h 2000700"/>
                <a:gd name="T6" fmla="*/ 2436164 w 1293018"/>
                <a:gd name="T7" fmla="*/ 494643 h 2000700"/>
                <a:gd name="T8" fmla="*/ 2436164 w 1293018"/>
                <a:gd name="T9" fmla="*/ 3527180 h 2000700"/>
                <a:gd name="T10" fmla="*/ 2189331 w 1293018"/>
                <a:gd name="T11" fmla="*/ 3774329 h 2000700"/>
                <a:gd name="T12" fmla="*/ 246833 w 1293018"/>
                <a:gd name="T13" fmla="*/ 3774329 h 2000700"/>
                <a:gd name="T14" fmla="*/ 0 w 1293018"/>
                <a:gd name="T15" fmla="*/ 3527180 h 2000700"/>
                <a:gd name="T16" fmla="*/ 0 w 1293018"/>
                <a:gd name="T17" fmla="*/ 494643 h 2000700"/>
                <a:gd name="T18" fmla="*/ 246833 w 1293018"/>
                <a:gd name="T19" fmla="*/ 247494 h 2000700"/>
                <a:gd name="T20" fmla="*/ 1427331 w 1293018"/>
                <a:gd name="T21" fmla="*/ 247494 h 20007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93018"/>
                <a:gd name="T34" fmla="*/ 0 h 2000700"/>
                <a:gd name="T35" fmla="*/ 1293018 w 1293018"/>
                <a:gd name="T36" fmla="*/ 2000700 h 20007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93018" h="2000700">
                  <a:moveTo>
                    <a:pt x="833662" y="0"/>
                  </a:moveTo>
                  <a:lnTo>
                    <a:pt x="909753" y="131192"/>
                  </a:lnTo>
                  <a:lnTo>
                    <a:pt x="1162009" y="131192"/>
                  </a:lnTo>
                  <a:cubicBezTo>
                    <a:pt x="1234363" y="131192"/>
                    <a:pt x="1293018" y="189847"/>
                    <a:pt x="1293018" y="262201"/>
                  </a:cubicBezTo>
                  <a:lnTo>
                    <a:pt x="1293018" y="1869691"/>
                  </a:lnTo>
                  <a:cubicBezTo>
                    <a:pt x="1293018" y="1942045"/>
                    <a:pt x="1234363" y="2000700"/>
                    <a:pt x="1162009" y="2000700"/>
                  </a:cubicBezTo>
                  <a:lnTo>
                    <a:pt x="131009" y="2000700"/>
                  </a:lnTo>
                  <a:cubicBezTo>
                    <a:pt x="58655" y="2000700"/>
                    <a:pt x="0" y="1942045"/>
                    <a:pt x="0" y="1869691"/>
                  </a:cubicBezTo>
                  <a:lnTo>
                    <a:pt x="0" y="262201"/>
                  </a:lnTo>
                  <a:cubicBezTo>
                    <a:pt x="0" y="189847"/>
                    <a:pt x="58655" y="131192"/>
                    <a:pt x="131009" y="131192"/>
                  </a:cubicBezTo>
                  <a:lnTo>
                    <a:pt x="757570" y="131192"/>
                  </a:lnTo>
                  <a:lnTo>
                    <a:pt x="833662" y="0"/>
                  </a:lnTo>
                  <a:close/>
                </a:path>
              </a:pathLst>
            </a:custGeom>
            <a:solidFill>
              <a:srgbClr val="ECC84B"/>
            </a:solidFill>
            <a:ln w="3175">
              <a:solidFill>
                <a:schemeClr val="bg1"/>
              </a:solidFill>
              <a:bevel/>
            </a:ln>
          </p:spPr>
          <p:txBody>
            <a:bodyPr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Báo cáo, thống kê (điểm, mức đạt đ</a:t>
              </a:r>
              <a:r>
                <a:rPr lang="vi-VN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ư</a:t>
              </a:r>
              <a:r>
                <a:rPr lang="en-US" altLang="zh-CN" sz="2000">
                  <a:solidFill>
                    <a:schemeClr val="bg1"/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ợc)</a:t>
              </a:r>
              <a:endParaRPr lang="zh-CN" altLang="zh-CN" sz="2000">
                <a:solidFill>
                  <a:schemeClr val="bg1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grpSp>
        <p:nvGrpSpPr>
          <p:cNvPr id="27" name="组合 1">
            <a:extLst>
              <a:ext uri="{FF2B5EF4-FFF2-40B4-BE49-F238E27FC236}">
                <a16:creationId xmlns:a16="http://schemas.microsoft.com/office/drawing/2014/main" id="{FFD67FD6-328C-4EB9-813C-69A96AFE3DE5}"/>
              </a:ext>
            </a:extLst>
          </p:cNvPr>
          <p:cNvGrpSpPr/>
          <p:nvPr/>
        </p:nvGrpSpPr>
        <p:grpSpPr>
          <a:xfrm>
            <a:off x="4445" y="274955"/>
            <a:ext cx="3491865" cy="611505"/>
            <a:chOff x="7" y="433"/>
            <a:chExt cx="5499" cy="963"/>
          </a:xfrm>
        </p:grpSpPr>
        <p:sp>
          <p:nvSpPr>
            <p:cNvPr id="28" name="Parallelogram 13">
              <a:extLst>
                <a:ext uri="{FF2B5EF4-FFF2-40B4-BE49-F238E27FC236}">
                  <a16:creationId xmlns:a16="http://schemas.microsoft.com/office/drawing/2014/main" id="{965832FE-5042-41AC-A71D-7DB0AFEA189E}"/>
                </a:ext>
              </a:extLst>
            </p:cNvPr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矩形 4">
              <a:extLst>
                <a:ext uri="{FF2B5EF4-FFF2-40B4-BE49-F238E27FC236}">
                  <a16:creationId xmlns:a16="http://schemas.microsoft.com/office/drawing/2014/main" id="{1AC14D1A-54A4-4753-941A-C76F8A4E6908}"/>
                </a:ext>
              </a:extLst>
            </p:cNvPr>
            <p:cNvSpPr/>
            <p:nvPr/>
          </p:nvSpPr>
          <p:spPr>
            <a:xfrm>
              <a:off x="1451" y="478"/>
              <a:ext cx="4055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Hiện trạng nghiệp vụ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964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">
            <a:extLst>
              <a:ext uri="{FF2B5EF4-FFF2-40B4-BE49-F238E27FC236}">
                <a16:creationId xmlns:a16="http://schemas.microsoft.com/office/drawing/2014/main" id="{FFD67FD6-328C-4EB9-813C-69A96AFE3DE5}"/>
              </a:ext>
            </a:extLst>
          </p:cNvPr>
          <p:cNvGrpSpPr/>
          <p:nvPr/>
        </p:nvGrpSpPr>
        <p:grpSpPr>
          <a:xfrm>
            <a:off x="4445" y="274955"/>
            <a:ext cx="3491865" cy="611505"/>
            <a:chOff x="7" y="433"/>
            <a:chExt cx="5499" cy="963"/>
          </a:xfrm>
        </p:grpSpPr>
        <p:sp>
          <p:nvSpPr>
            <p:cNvPr id="28" name="Parallelogram 13">
              <a:extLst>
                <a:ext uri="{FF2B5EF4-FFF2-40B4-BE49-F238E27FC236}">
                  <a16:creationId xmlns:a16="http://schemas.microsoft.com/office/drawing/2014/main" id="{965832FE-5042-41AC-A71D-7DB0AFEA189E}"/>
                </a:ext>
              </a:extLst>
            </p:cNvPr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矩形 4">
              <a:extLst>
                <a:ext uri="{FF2B5EF4-FFF2-40B4-BE49-F238E27FC236}">
                  <a16:creationId xmlns:a16="http://schemas.microsoft.com/office/drawing/2014/main" id="{1AC14D1A-54A4-4753-941A-C76F8A4E6908}"/>
                </a:ext>
              </a:extLst>
            </p:cNvPr>
            <p:cNvSpPr/>
            <p:nvPr/>
          </p:nvSpPr>
          <p:spPr>
            <a:xfrm>
              <a:off x="1976" y="478"/>
              <a:ext cx="3530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Hiện trạng tin học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  <p:sp>
        <p:nvSpPr>
          <p:cNvPr id="30" name="Freeform: Shape 32">
            <a:extLst>
              <a:ext uri="{FF2B5EF4-FFF2-40B4-BE49-F238E27FC236}">
                <a16:creationId xmlns:a16="http://schemas.microsoft.com/office/drawing/2014/main" id="{C56466B8-7B21-40D1-A126-98A5089EC46F}"/>
              </a:ext>
            </a:extLst>
          </p:cNvPr>
          <p:cNvSpPr>
            <a:spLocks/>
          </p:cNvSpPr>
          <p:nvPr/>
        </p:nvSpPr>
        <p:spPr bwMode="auto">
          <a:xfrm>
            <a:off x="948417" y="1451000"/>
            <a:ext cx="435770" cy="439255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ECC84B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690E3E28-AB95-41AD-82E5-35A12F1F02BD}"/>
              </a:ext>
            </a:extLst>
          </p:cNvPr>
          <p:cNvSpPr>
            <a:spLocks/>
          </p:cNvSpPr>
          <p:nvPr/>
        </p:nvSpPr>
        <p:spPr bwMode="auto">
          <a:xfrm>
            <a:off x="948417" y="3823425"/>
            <a:ext cx="435770" cy="439255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ECC84B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9C6AD480-55ED-46B1-9749-8F7A75EAD9A7}"/>
              </a:ext>
            </a:extLst>
          </p:cNvPr>
          <p:cNvSpPr>
            <a:spLocks/>
          </p:cNvSpPr>
          <p:nvPr/>
        </p:nvSpPr>
        <p:spPr bwMode="auto">
          <a:xfrm>
            <a:off x="948417" y="2650748"/>
            <a:ext cx="435770" cy="439255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5E7296"/>
          </a:solidFill>
          <a:ln w="9525">
            <a:solidFill>
              <a:srgbClr val="5E7296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微软雅黑 Light" panose="020B0502040204020203" pitchFamily="34" charset="-122"/>
              <a:ea typeface="锐字工房云字库细圆GBK" panose="02010604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33" name="Rectangle 49">
            <a:extLst>
              <a:ext uri="{FF2B5EF4-FFF2-40B4-BE49-F238E27FC236}">
                <a16:creationId xmlns:a16="http://schemas.microsoft.com/office/drawing/2014/main" id="{B883902B-E1D9-473E-8885-8349A5748B34}"/>
              </a:ext>
            </a:extLst>
          </p:cNvPr>
          <p:cNvSpPr/>
          <p:nvPr/>
        </p:nvSpPr>
        <p:spPr>
          <a:xfrm>
            <a:off x="1469028" y="1451000"/>
            <a:ext cx="4507566" cy="382478"/>
          </a:xfrm>
          <a:prstGeom prst="rect">
            <a:avLst/>
          </a:prstGeom>
        </p:spPr>
        <p:txBody>
          <a:bodyPr wrap="none" lIns="144000" tIns="0" rIns="72000" bIns="0">
            <a:no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Tr</a:t>
            </a:r>
            <a:r>
              <a:rPr lang="vi-VN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ư</a:t>
            </a:r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ờng chưa có phần mềm hỗ trợ quản lý học sinh</a:t>
            </a:r>
            <a:endParaRPr lang="zh-CN" altLang="zh-CN" sz="25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34" name="Rectangle 49">
            <a:extLst>
              <a:ext uri="{FF2B5EF4-FFF2-40B4-BE49-F238E27FC236}">
                <a16:creationId xmlns:a16="http://schemas.microsoft.com/office/drawing/2014/main" id="{9072EE67-2EA5-4978-998E-80ED0633A828}"/>
              </a:ext>
            </a:extLst>
          </p:cNvPr>
          <p:cNvSpPr/>
          <p:nvPr/>
        </p:nvSpPr>
        <p:spPr>
          <a:xfrm>
            <a:off x="1469028" y="2679136"/>
            <a:ext cx="6939681" cy="382478"/>
          </a:xfrm>
          <a:prstGeom prst="rect">
            <a:avLst/>
          </a:prstGeom>
        </p:spPr>
        <p:txBody>
          <a:bodyPr wrap="none" lIns="144000" tIns="0" rIns="72000" bIns="0">
            <a:no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Tất cả giáo viên trong tr</a:t>
            </a:r>
            <a:r>
              <a:rPr lang="vi-VN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ư</a:t>
            </a:r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ờng đều có bằng tin học và máy tính cá nhân</a:t>
            </a:r>
            <a:endParaRPr lang="zh-CN" altLang="zh-CN" sz="25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B9500014-8805-4968-AD81-DAE149BD73A2}"/>
              </a:ext>
            </a:extLst>
          </p:cNvPr>
          <p:cNvSpPr/>
          <p:nvPr/>
        </p:nvSpPr>
        <p:spPr>
          <a:xfrm>
            <a:off x="1469028" y="3823425"/>
            <a:ext cx="6939681" cy="382478"/>
          </a:xfrm>
          <a:prstGeom prst="rect">
            <a:avLst/>
          </a:prstGeom>
        </p:spPr>
        <p:txBody>
          <a:bodyPr wrap="none" lIns="144000" tIns="0" rIns="72000" bIns="0">
            <a:no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Tr</a:t>
            </a:r>
            <a:r>
              <a:rPr lang="vi-VN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ư</a:t>
            </a:r>
            <a:r>
              <a:rPr lang="en-US" altLang="zh-CN" sz="25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ờng có phòng máy hiện đại</a:t>
            </a:r>
            <a:endParaRPr lang="zh-CN" altLang="zh-CN" sz="25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75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1370" y="1875611"/>
            <a:ext cx="2881617" cy="1728971"/>
            <a:chOff x="7392144" y="2190750"/>
            <a:chExt cx="4572000" cy="2743200"/>
          </a:xfrm>
        </p:grpSpPr>
        <p:graphicFrame>
          <p:nvGraphicFramePr>
            <p:cNvPr id="17" name="图表 16"/>
            <p:cNvGraphicFramePr/>
            <p:nvPr/>
          </p:nvGraphicFramePr>
          <p:xfrm>
            <a:off x="7392144" y="21907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9406171" y="3068606"/>
              <a:ext cx="694840" cy="927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42"/>
          <p:cNvSpPr/>
          <p:nvPr/>
        </p:nvSpPr>
        <p:spPr>
          <a:xfrm>
            <a:off x="2460396" y="1285469"/>
            <a:ext cx="4223208" cy="345641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8580" tIns="0" rIns="6858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Nhập liệu kết quả học tập </a:t>
            </a:r>
            <a:r>
              <a:rPr lang="en-US" sz="2000" b="1">
                <a:solidFill>
                  <a:srgbClr val="5E7296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Mức đạt được: 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Hoàn thành tốt (</a:t>
            </a:r>
            <a:r>
              <a:rPr lang="en-US" sz="2000" b="1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): thực hiện tốt các yêu cầu học tập của môn học hoặc hoạt động giáo dục.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Hoàn thành (</a:t>
            </a:r>
            <a:r>
              <a:rPr lang="en-US" sz="2000" b="1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H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): thực hiện được các yêu cầu học tập của môn học hoặc hoạt động giáo dục.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Chưa hoàn thành (</a:t>
            </a:r>
            <a:r>
              <a:rPr lang="en-US" sz="2000" b="1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C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): chưa thực hiện được các yêu cầu học tập của môn học hoặc hoạt động giáo dục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2026397" y="908443"/>
            <a:ext cx="200207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QTĐG01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1d156741c3c65b1996c35aa975daa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249" y="51122"/>
            <a:ext cx="3553460" cy="35534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45" y="274955"/>
            <a:ext cx="2125345" cy="611505"/>
            <a:chOff x="7" y="433"/>
            <a:chExt cx="3347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48"/>
              <a:ext cx="164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Quy tắc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906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1370" y="1875611"/>
            <a:ext cx="2881617" cy="1728971"/>
            <a:chOff x="7392144" y="2190750"/>
            <a:chExt cx="4572000" cy="2743200"/>
          </a:xfrm>
        </p:grpSpPr>
        <p:graphicFrame>
          <p:nvGraphicFramePr>
            <p:cNvPr id="17" name="图表 16"/>
            <p:cNvGraphicFramePr/>
            <p:nvPr>
              <p:extLst>
                <p:ext uri="{D42A27DB-BD31-4B8C-83A1-F6EECF244321}">
                  <p14:modId xmlns:p14="http://schemas.microsoft.com/office/powerpoint/2010/main" val="2971808273"/>
                </p:ext>
              </p:extLst>
            </p:nvPr>
          </p:nvGraphicFramePr>
          <p:xfrm>
            <a:off x="7392144" y="21907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9406171" y="3068606"/>
              <a:ext cx="694840" cy="927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42"/>
          <p:cNvSpPr/>
          <p:nvPr/>
        </p:nvSpPr>
        <p:spPr>
          <a:xfrm>
            <a:off x="2460396" y="1285469"/>
            <a:ext cx="4223208" cy="345641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8580" tIns="0" rIns="6858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Nhập liệu đánh giá năng lực, phẩm chất: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Tốt (</a:t>
            </a:r>
            <a:r>
              <a:rPr lang="en-US" sz="2000" b="1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): đáp ứng tốt yêu cầu giáo dục, biểu hiện rõ và thường xuyên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Đạt (</a:t>
            </a:r>
            <a:r>
              <a:rPr lang="en-US" sz="2000" b="1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Đ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): đáp ứng được yêu cầu giáo dục, biểu hiện nhưng chưa thường xuyên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+ Cần cố gắng (</a:t>
            </a:r>
            <a:r>
              <a:rPr lang="en-US" sz="2000" b="1">
                <a:solidFill>
                  <a:srgbClr val="C00000"/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C</a:t>
            </a:r>
            <a:r>
              <a:rPr lang="en-US" sz="200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): chưa đáp ứng được đầy đủ yêu cầu giáo dục, biểu hiện chưa rõ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2026397" y="908443"/>
            <a:ext cx="200207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QTĐG02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1d156741c3c65b1996c35aa975daa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249" y="51122"/>
            <a:ext cx="3553460" cy="35534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45" y="274955"/>
            <a:ext cx="2125345" cy="611505"/>
            <a:chOff x="7" y="433"/>
            <a:chExt cx="3347" cy="963"/>
          </a:xfrm>
        </p:grpSpPr>
        <p:sp>
          <p:nvSpPr>
            <p:cNvPr id="4" name="Parallelogram 13"/>
            <p:cNvSpPr/>
            <p:nvPr/>
          </p:nvSpPr>
          <p:spPr>
            <a:xfrm>
              <a:off x="7" y="433"/>
              <a:ext cx="1698" cy="963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-1" fmla="*/ 0 w 2222628"/>
                <a:gd name="connsiteY0-2" fmla="*/ 964353 h 964353"/>
                <a:gd name="connsiteX1-3" fmla="*/ 19729 w 2222628"/>
                <a:gd name="connsiteY1-4" fmla="*/ 0 h 964353"/>
                <a:gd name="connsiteX2-5" fmla="*/ 2222628 w 2222628"/>
                <a:gd name="connsiteY2-6" fmla="*/ 0 h 964353"/>
                <a:gd name="connsiteX3-7" fmla="*/ 1717124 w 2222628"/>
                <a:gd name="connsiteY3-8" fmla="*/ 964353 h 964353"/>
                <a:gd name="connsiteX4-9" fmla="*/ 0 w 2222628"/>
                <a:gd name="connsiteY4-10" fmla="*/ 964353 h 964353"/>
                <a:gd name="connsiteX0-11" fmla="*/ 0 w 2222628"/>
                <a:gd name="connsiteY0-12" fmla="*/ 964353 h 964353"/>
                <a:gd name="connsiteX1-13" fmla="*/ 679 w 2222628"/>
                <a:gd name="connsiteY1-14" fmla="*/ 0 h 964353"/>
                <a:gd name="connsiteX2-15" fmla="*/ 2222628 w 2222628"/>
                <a:gd name="connsiteY2-16" fmla="*/ 0 h 964353"/>
                <a:gd name="connsiteX3-17" fmla="*/ 1717124 w 2222628"/>
                <a:gd name="connsiteY3-18" fmla="*/ 964353 h 964353"/>
                <a:gd name="connsiteX4-19" fmla="*/ 0 w 2222628"/>
                <a:gd name="connsiteY4-20" fmla="*/ 964353 h 964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rgbClr val="5E72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05" y="448"/>
              <a:ext cx="1649" cy="872"/>
            </a:xfrm>
            <a:prstGeom prst="rect">
              <a:avLst/>
            </a:prstGeom>
            <a:effectLst/>
          </p:spPr>
          <p:txBody>
            <a:bodyPr vert="horz" wrap="none">
              <a:spAutoFit/>
            </a:bodyPr>
            <a:lstStyle/>
            <a:p>
              <a:pPr algn="r"/>
              <a:r>
                <a:rPr lang="en-US" altLang="zh-CN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chitecture" panose="020B0500000000000000" pitchFamily="34" charset="0"/>
                  <a:ea typeface="Architecture" panose="020B0500000000000000" pitchFamily="34" charset="0"/>
                  <a:cs typeface="Architecture" panose="020B0500000000000000" pitchFamily="34" charset="0"/>
                </a:rPr>
                <a:t>Quy tắc</a:t>
              </a:r>
              <a:endPara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</TotalTime>
  <Words>1000</Words>
  <Application>Microsoft Office PowerPoint</Application>
  <PresentationFormat>On-screen Show (16:9)</PresentationFormat>
  <Paragraphs>219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等线</vt:lpstr>
      <vt:lpstr>微软雅黑</vt:lpstr>
      <vt:lpstr>微软雅黑 Light</vt:lpstr>
      <vt:lpstr>Agency FB</vt:lpstr>
      <vt:lpstr>Architecture</vt:lpstr>
      <vt:lpstr>Arial</vt:lpstr>
      <vt:lpstr>Calibri</vt:lpstr>
      <vt:lpstr>Calibri Light</vt:lpstr>
      <vt:lpstr>Times New Roman</vt:lpstr>
      <vt:lpstr>Tw Cen MT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jiaoyu13</dc:title>
  <dc:creator>摄图网699PIC.COM</dc:creator>
  <cp:lastModifiedBy>ThinkPad</cp:lastModifiedBy>
  <cp:revision>95</cp:revision>
  <dcterms:created xsi:type="dcterms:W3CDTF">2016-12-01T11:59:00Z</dcterms:created>
  <dcterms:modified xsi:type="dcterms:W3CDTF">2019-12-17T13:48:00Z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